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3"/>
  </p:notesMasterIdLst>
  <p:handoutMasterIdLst>
    <p:handoutMasterId r:id="rId354"/>
  </p:handoutMasterIdLst>
  <p:sldIdLst>
    <p:sldId id="286" r:id="rId5"/>
    <p:sldId id="294" r:id="rId6"/>
    <p:sldId id="360" r:id="rId7"/>
    <p:sldId id="292" r:id="rId8"/>
    <p:sldId id="289" r:id="rId9"/>
    <p:sldId id="359" r:id="rId10"/>
    <p:sldId id="293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17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36" r:id="rId33"/>
    <p:sldId id="278" r:id="rId34"/>
    <p:sldId id="318" r:id="rId35"/>
    <p:sldId id="319" r:id="rId36"/>
    <p:sldId id="320" r:id="rId37"/>
    <p:sldId id="321" r:id="rId38"/>
    <p:sldId id="326" r:id="rId39"/>
    <p:sldId id="328" r:id="rId40"/>
    <p:sldId id="329" r:id="rId41"/>
    <p:sldId id="330" r:id="rId42"/>
    <p:sldId id="331" r:id="rId43"/>
    <p:sldId id="333" r:id="rId44"/>
    <p:sldId id="334" r:id="rId45"/>
    <p:sldId id="335" r:id="rId46"/>
    <p:sldId id="362" r:id="rId47"/>
    <p:sldId id="338" r:id="rId48"/>
    <p:sldId id="340" r:id="rId49"/>
    <p:sldId id="341" r:id="rId50"/>
    <p:sldId id="339" r:id="rId51"/>
    <p:sldId id="343" r:id="rId52"/>
    <p:sldId id="344" r:id="rId53"/>
    <p:sldId id="345" r:id="rId54"/>
    <p:sldId id="347" r:id="rId55"/>
    <p:sldId id="346" r:id="rId56"/>
    <p:sldId id="348" r:id="rId57"/>
    <p:sldId id="349" r:id="rId58"/>
    <p:sldId id="350" r:id="rId59"/>
    <p:sldId id="351" r:id="rId60"/>
    <p:sldId id="352" r:id="rId61"/>
    <p:sldId id="365" r:id="rId62"/>
    <p:sldId id="367" r:id="rId63"/>
    <p:sldId id="368" r:id="rId64"/>
    <p:sldId id="363" r:id="rId65"/>
    <p:sldId id="353" r:id="rId66"/>
    <p:sldId id="354" r:id="rId67"/>
    <p:sldId id="355" r:id="rId68"/>
    <p:sldId id="356" r:id="rId69"/>
    <p:sldId id="366" r:id="rId70"/>
    <p:sldId id="377" r:id="rId71"/>
    <p:sldId id="378" r:id="rId72"/>
    <p:sldId id="369" r:id="rId73"/>
    <p:sldId id="370" r:id="rId74"/>
    <p:sldId id="364" r:id="rId75"/>
    <p:sldId id="371" r:id="rId76"/>
    <p:sldId id="372" r:id="rId77"/>
    <p:sldId id="373" r:id="rId78"/>
    <p:sldId id="374" r:id="rId79"/>
    <p:sldId id="376" r:id="rId80"/>
    <p:sldId id="361" r:id="rId81"/>
    <p:sldId id="309" r:id="rId82"/>
    <p:sldId id="379" r:id="rId83"/>
    <p:sldId id="384" r:id="rId84"/>
    <p:sldId id="381" r:id="rId85"/>
    <p:sldId id="380" r:id="rId86"/>
    <p:sldId id="387" r:id="rId87"/>
    <p:sldId id="382" r:id="rId88"/>
    <p:sldId id="388" r:id="rId89"/>
    <p:sldId id="386" r:id="rId90"/>
    <p:sldId id="383" r:id="rId91"/>
    <p:sldId id="389" r:id="rId92"/>
    <p:sldId id="390" r:id="rId93"/>
    <p:sldId id="391" r:id="rId94"/>
    <p:sldId id="400" r:id="rId95"/>
    <p:sldId id="399" r:id="rId96"/>
    <p:sldId id="392" r:id="rId97"/>
    <p:sldId id="393" r:id="rId98"/>
    <p:sldId id="394" r:id="rId99"/>
    <p:sldId id="398" r:id="rId100"/>
    <p:sldId id="419" r:id="rId101"/>
    <p:sldId id="395" r:id="rId102"/>
    <p:sldId id="396" r:id="rId103"/>
    <p:sldId id="397" r:id="rId104"/>
    <p:sldId id="404" r:id="rId105"/>
    <p:sldId id="406" r:id="rId106"/>
    <p:sldId id="408" r:id="rId107"/>
    <p:sldId id="409" r:id="rId108"/>
    <p:sldId id="405" r:id="rId109"/>
    <p:sldId id="410" r:id="rId110"/>
    <p:sldId id="407" r:id="rId111"/>
    <p:sldId id="411" r:id="rId112"/>
    <p:sldId id="412" r:id="rId113"/>
    <p:sldId id="415" r:id="rId114"/>
    <p:sldId id="413" r:id="rId115"/>
    <p:sldId id="416" r:id="rId116"/>
    <p:sldId id="417" r:id="rId117"/>
    <p:sldId id="429" r:id="rId118"/>
    <p:sldId id="401" r:id="rId119"/>
    <p:sldId id="431" r:id="rId120"/>
    <p:sldId id="420" r:id="rId121"/>
    <p:sldId id="421" r:id="rId122"/>
    <p:sldId id="422" r:id="rId123"/>
    <p:sldId id="423" r:id="rId124"/>
    <p:sldId id="424" r:id="rId125"/>
    <p:sldId id="425" r:id="rId126"/>
    <p:sldId id="435" r:id="rId127"/>
    <p:sldId id="436" r:id="rId128"/>
    <p:sldId id="433" r:id="rId129"/>
    <p:sldId id="428" r:id="rId130"/>
    <p:sldId id="414" r:id="rId131"/>
    <p:sldId id="432" r:id="rId132"/>
    <p:sldId id="437" r:id="rId133"/>
    <p:sldId id="426" r:id="rId134"/>
    <p:sldId id="447" r:id="rId135"/>
    <p:sldId id="448" r:id="rId136"/>
    <p:sldId id="434" r:id="rId137"/>
    <p:sldId id="439" r:id="rId138"/>
    <p:sldId id="441" r:id="rId139"/>
    <p:sldId id="442" r:id="rId140"/>
    <p:sldId id="438" r:id="rId141"/>
    <p:sldId id="449" r:id="rId142"/>
    <p:sldId id="443" r:id="rId143"/>
    <p:sldId id="444" r:id="rId144"/>
    <p:sldId id="445" r:id="rId145"/>
    <p:sldId id="462" r:id="rId146"/>
    <p:sldId id="463" r:id="rId147"/>
    <p:sldId id="446" r:id="rId148"/>
    <p:sldId id="466" r:id="rId149"/>
    <p:sldId id="467" r:id="rId150"/>
    <p:sldId id="469" r:id="rId151"/>
    <p:sldId id="453" r:id="rId152"/>
    <p:sldId id="454" r:id="rId153"/>
    <p:sldId id="455" r:id="rId154"/>
    <p:sldId id="456" r:id="rId155"/>
    <p:sldId id="457" r:id="rId156"/>
    <p:sldId id="459" r:id="rId157"/>
    <p:sldId id="473" r:id="rId158"/>
    <p:sldId id="461" r:id="rId159"/>
    <p:sldId id="474" r:id="rId160"/>
    <p:sldId id="475" r:id="rId161"/>
    <p:sldId id="418" r:id="rId162"/>
    <p:sldId id="430" r:id="rId163"/>
    <p:sldId id="464" r:id="rId164"/>
    <p:sldId id="465" r:id="rId165"/>
    <p:sldId id="450" r:id="rId166"/>
    <p:sldId id="452" r:id="rId167"/>
    <p:sldId id="451" r:id="rId168"/>
    <p:sldId id="470" r:id="rId169"/>
    <p:sldId id="471" r:id="rId170"/>
    <p:sldId id="472" r:id="rId171"/>
    <p:sldId id="460" r:id="rId172"/>
    <p:sldId id="440" r:id="rId173"/>
    <p:sldId id="476" r:id="rId174"/>
    <p:sldId id="477" r:id="rId175"/>
    <p:sldId id="487" r:id="rId176"/>
    <p:sldId id="479" r:id="rId177"/>
    <p:sldId id="480" r:id="rId178"/>
    <p:sldId id="468" r:id="rId179"/>
    <p:sldId id="481" r:id="rId180"/>
    <p:sldId id="484" r:id="rId181"/>
    <p:sldId id="485" r:id="rId182"/>
    <p:sldId id="486" r:id="rId183"/>
    <p:sldId id="478" r:id="rId184"/>
    <p:sldId id="488" r:id="rId185"/>
    <p:sldId id="494" r:id="rId186"/>
    <p:sldId id="458" r:id="rId187"/>
    <p:sldId id="490" r:id="rId188"/>
    <p:sldId id="483" r:id="rId189"/>
    <p:sldId id="502" r:id="rId190"/>
    <p:sldId id="503" r:id="rId191"/>
    <p:sldId id="495" r:id="rId192"/>
    <p:sldId id="496" r:id="rId193"/>
    <p:sldId id="497" r:id="rId194"/>
    <p:sldId id="498" r:id="rId195"/>
    <p:sldId id="499" r:id="rId196"/>
    <p:sldId id="500" r:id="rId197"/>
    <p:sldId id="491" r:id="rId198"/>
    <p:sldId id="492" r:id="rId199"/>
    <p:sldId id="504" r:id="rId200"/>
    <p:sldId id="505" r:id="rId201"/>
    <p:sldId id="508" r:id="rId202"/>
    <p:sldId id="507" r:id="rId203"/>
    <p:sldId id="506" r:id="rId204"/>
    <p:sldId id="509" r:id="rId205"/>
    <p:sldId id="510" r:id="rId206"/>
    <p:sldId id="511" r:id="rId207"/>
    <p:sldId id="514" r:id="rId208"/>
    <p:sldId id="517" r:id="rId209"/>
    <p:sldId id="512" r:id="rId210"/>
    <p:sldId id="522" r:id="rId211"/>
    <p:sldId id="523" r:id="rId212"/>
    <p:sldId id="513" r:id="rId213"/>
    <p:sldId id="518" r:id="rId214"/>
    <p:sldId id="525" r:id="rId215"/>
    <p:sldId id="520" r:id="rId216"/>
    <p:sldId id="524" r:id="rId217"/>
    <p:sldId id="515" r:id="rId218"/>
    <p:sldId id="530" r:id="rId219"/>
    <p:sldId id="519" r:id="rId220"/>
    <p:sldId id="526" r:id="rId221"/>
    <p:sldId id="527" r:id="rId222"/>
    <p:sldId id="528" r:id="rId223"/>
    <p:sldId id="529" r:id="rId224"/>
    <p:sldId id="534" r:id="rId225"/>
    <p:sldId id="521" r:id="rId226"/>
    <p:sldId id="531" r:id="rId227"/>
    <p:sldId id="532" r:id="rId228"/>
    <p:sldId id="501" r:id="rId229"/>
    <p:sldId id="533" r:id="rId230"/>
    <p:sldId id="516" r:id="rId231"/>
    <p:sldId id="535" r:id="rId232"/>
    <p:sldId id="536" r:id="rId233"/>
    <p:sldId id="537" r:id="rId234"/>
    <p:sldId id="539" r:id="rId235"/>
    <p:sldId id="538" r:id="rId236"/>
    <p:sldId id="540" r:id="rId237"/>
    <p:sldId id="541" r:id="rId238"/>
    <p:sldId id="542" r:id="rId239"/>
    <p:sldId id="543" r:id="rId240"/>
    <p:sldId id="544" r:id="rId241"/>
    <p:sldId id="545" r:id="rId242"/>
    <p:sldId id="546" r:id="rId243"/>
    <p:sldId id="547" r:id="rId244"/>
    <p:sldId id="548" r:id="rId245"/>
    <p:sldId id="549" r:id="rId246"/>
    <p:sldId id="550" r:id="rId247"/>
    <p:sldId id="551" r:id="rId248"/>
    <p:sldId id="552" r:id="rId249"/>
    <p:sldId id="553" r:id="rId250"/>
    <p:sldId id="554" r:id="rId251"/>
    <p:sldId id="555" r:id="rId252"/>
    <p:sldId id="556" r:id="rId253"/>
    <p:sldId id="557" r:id="rId254"/>
    <p:sldId id="558" r:id="rId255"/>
    <p:sldId id="559" r:id="rId256"/>
    <p:sldId id="560" r:id="rId257"/>
    <p:sldId id="561" r:id="rId258"/>
    <p:sldId id="562" r:id="rId259"/>
    <p:sldId id="563" r:id="rId260"/>
    <p:sldId id="564" r:id="rId261"/>
    <p:sldId id="565" r:id="rId262"/>
    <p:sldId id="566" r:id="rId263"/>
    <p:sldId id="567" r:id="rId264"/>
    <p:sldId id="568" r:id="rId265"/>
    <p:sldId id="569" r:id="rId266"/>
    <p:sldId id="570" r:id="rId267"/>
    <p:sldId id="571" r:id="rId268"/>
    <p:sldId id="572" r:id="rId269"/>
    <p:sldId id="573" r:id="rId270"/>
    <p:sldId id="574" r:id="rId271"/>
    <p:sldId id="575" r:id="rId272"/>
    <p:sldId id="576" r:id="rId273"/>
    <p:sldId id="577" r:id="rId274"/>
    <p:sldId id="578" r:id="rId275"/>
    <p:sldId id="579" r:id="rId276"/>
    <p:sldId id="580" r:id="rId277"/>
    <p:sldId id="581" r:id="rId278"/>
    <p:sldId id="582" r:id="rId279"/>
    <p:sldId id="583" r:id="rId280"/>
    <p:sldId id="584" r:id="rId281"/>
    <p:sldId id="585" r:id="rId282"/>
    <p:sldId id="586" r:id="rId283"/>
    <p:sldId id="587" r:id="rId284"/>
    <p:sldId id="588" r:id="rId285"/>
    <p:sldId id="589" r:id="rId286"/>
    <p:sldId id="590" r:id="rId287"/>
    <p:sldId id="591" r:id="rId288"/>
    <p:sldId id="592" r:id="rId289"/>
    <p:sldId id="593" r:id="rId290"/>
    <p:sldId id="594" r:id="rId291"/>
    <p:sldId id="595" r:id="rId292"/>
    <p:sldId id="596" r:id="rId293"/>
    <p:sldId id="597" r:id="rId294"/>
    <p:sldId id="598" r:id="rId295"/>
    <p:sldId id="599" r:id="rId296"/>
    <p:sldId id="600" r:id="rId297"/>
    <p:sldId id="601" r:id="rId298"/>
    <p:sldId id="602" r:id="rId299"/>
    <p:sldId id="603" r:id="rId300"/>
    <p:sldId id="604" r:id="rId301"/>
    <p:sldId id="605" r:id="rId302"/>
    <p:sldId id="606" r:id="rId303"/>
    <p:sldId id="607" r:id="rId304"/>
    <p:sldId id="608" r:id="rId305"/>
    <p:sldId id="609" r:id="rId306"/>
    <p:sldId id="610" r:id="rId307"/>
    <p:sldId id="611" r:id="rId308"/>
    <p:sldId id="612" r:id="rId309"/>
    <p:sldId id="613" r:id="rId310"/>
    <p:sldId id="614" r:id="rId311"/>
    <p:sldId id="615" r:id="rId312"/>
    <p:sldId id="616" r:id="rId313"/>
    <p:sldId id="617" r:id="rId314"/>
    <p:sldId id="618" r:id="rId315"/>
    <p:sldId id="619" r:id="rId316"/>
    <p:sldId id="620" r:id="rId317"/>
    <p:sldId id="621" r:id="rId318"/>
    <p:sldId id="622" r:id="rId319"/>
    <p:sldId id="623" r:id="rId320"/>
    <p:sldId id="624" r:id="rId321"/>
    <p:sldId id="625" r:id="rId322"/>
    <p:sldId id="626" r:id="rId323"/>
    <p:sldId id="627" r:id="rId324"/>
    <p:sldId id="628" r:id="rId325"/>
    <p:sldId id="629" r:id="rId326"/>
    <p:sldId id="630" r:id="rId327"/>
    <p:sldId id="631" r:id="rId328"/>
    <p:sldId id="632" r:id="rId329"/>
    <p:sldId id="633" r:id="rId330"/>
    <p:sldId id="634" r:id="rId331"/>
    <p:sldId id="635" r:id="rId332"/>
    <p:sldId id="636" r:id="rId333"/>
    <p:sldId id="637" r:id="rId334"/>
    <p:sldId id="638" r:id="rId335"/>
    <p:sldId id="639" r:id="rId336"/>
    <p:sldId id="640" r:id="rId337"/>
    <p:sldId id="641" r:id="rId338"/>
    <p:sldId id="642" r:id="rId339"/>
    <p:sldId id="643" r:id="rId340"/>
    <p:sldId id="644" r:id="rId341"/>
    <p:sldId id="645" r:id="rId342"/>
    <p:sldId id="646" r:id="rId343"/>
    <p:sldId id="647" r:id="rId344"/>
    <p:sldId id="648" r:id="rId345"/>
    <p:sldId id="649" r:id="rId346"/>
    <p:sldId id="650" r:id="rId347"/>
    <p:sldId id="651" r:id="rId348"/>
    <p:sldId id="652" r:id="rId349"/>
    <p:sldId id="653" r:id="rId350"/>
    <p:sldId id="654" r:id="rId351"/>
    <p:sldId id="655" r:id="rId3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5794" autoAdjust="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theme" Target="theme/theme1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28" Type="http://schemas.openxmlformats.org/officeDocument/2006/relationships/slide" Target="slides/slide324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341" Type="http://schemas.openxmlformats.org/officeDocument/2006/relationships/slide" Target="slides/slide337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slide" Target="slides/slide327.xml"/><Relationship Id="rId352" Type="http://schemas.openxmlformats.org/officeDocument/2006/relationships/slide" Target="slides/slide348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slide" Target="slides/slide338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notesMaster" Target="notesMasters/notesMaster1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handoutMaster" Target="handoutMasters/handoutMaster1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viewProps" Target="viewProps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tableStyles" Target="tableStyles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251" Type="http://schemas.openxmlformats.org/officeDocument/2006/relationships/slide" Target="slides/slide2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12/19/2023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065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81958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290078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957605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02746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7198866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02396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749513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3058414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551304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746798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3462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82473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17357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461357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915992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96588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74345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023191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56816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403085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553963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82568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28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092265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457293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32360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920471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9378293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732504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868780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85550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321140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925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910561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0299620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541906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841900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186498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730561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105164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906756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55893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032241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2912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660169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281565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530454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2462688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3374951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6757904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779694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065876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135149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729812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0548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41084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3473626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3788049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758159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5508208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9304365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791876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5917705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1806724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263297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8023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514801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015370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7984893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4333643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0473185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8097169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1876240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073664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642536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076211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66772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200943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8998945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5903293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35534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5476782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5937577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6187420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168164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1916213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5349765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248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204220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9842378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1625430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4083947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780364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5289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592487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318098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5439975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950593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1418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36409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367843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1863225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5247746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2991152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5933612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1416006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329203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677904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7705714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1774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437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059628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0187854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27865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440027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874044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093899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096475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476468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6247899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293210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38327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5025179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7674775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933062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879337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831007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189210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084734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05804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924148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9469624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8516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402193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069939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953544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099468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168868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556896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366338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795208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2763124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331037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8386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000340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979822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6570237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6659467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453026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0336290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6446253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3881342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87021383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64424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81284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4952489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8167678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1377806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73932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7652460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1360306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100950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12004247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507040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8826885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5368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8808552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770905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6469305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892072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8616332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85850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9769057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5165429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71252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0446549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6592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545831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791637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769682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29891360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945560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95161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7677287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86727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100889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1483878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55109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717762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445253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9896635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567933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7499199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1579658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886615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0358462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52291086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0225772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5008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0985029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8406487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886421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0494959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01903260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796798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362627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0621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248698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42091719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71321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76653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3359823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516631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246740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52573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9440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8741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0086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54470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3317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2993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79506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73724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35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63187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99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9258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6427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78337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3108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8860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7101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28575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5533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89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9596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23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13724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63490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46169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68802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67380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70519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79483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33461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58837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322239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9896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0834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80026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692282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7111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21189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71226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51630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10081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15451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89531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2673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69596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84668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44910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911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24112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609314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28743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91527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88621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882145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70837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71546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993704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74346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61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70814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58964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31920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48872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55602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326647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88528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0109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984392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195300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586315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71698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410326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802668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214604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54989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13737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07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5600516" y="0"/>
            <a:ext cx="8802254" cy="7329055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0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03622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3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4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2.png"/><Relationship Id="rId4" Type="http://schemas.openxmlformats.org/officeDocument/2006/relationships/image" Target="../media/image13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3.png"/><Relationship Id="rId4" Type="http://schemas.openxmlformats.org/officeDocument/2006/relationships/image" Target="../media/image130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4.png"/><Relationship Id="rId4" Type="http://schemas.openxmlformats.org/officeDocument/2006/relationships/image" Target="../media/image13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5.png"/><Relationship Id="rId4" Type="http://schemas.openxmlformats.org/officeDocument/2006/relationships/image" Target="../media/image13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6.png"/><Relationship Id="rId4" Type="http://schemas.openxmlformats.org/officeDocument/2006/relationships/image" Target="../media/image130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7.png"/><Relationship Id="rId4" Type="http://schemas.openxmlformats.org/officeDocument/2006/relationships/image" Target="../media/image13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8.png"/><Relationship Id="rId4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9.png"/><Relationship Id="rId4" Type="http://schemas.openxmlformats.org/officeDocument/2006/relationships/image" Target="../media/image130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8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1.jpe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azure.com/%7borganization-name%7d" TargetMode="External"/><Relationship Id="rId1" Type="http://schemas.openxmlformats.org/officeDocument/2006/relationships/slideLayout" Target="../slideLayouts/slideLayout23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-24857" y="2386922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381858" y="2661415"/>
            <a:ext cx="4673505" cy="152971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DEVOPS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What is DevOp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187" y="1745673"/>
            <a:ext cx="5763270" cy="324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9" y="556693"/>
            <a:ext cx="9222378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BENEFITS OF DEVOPS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3" y="1343893"/>
            <a:ext cx="10086109" cy="480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Fast delivery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—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Deploying code from Dev machine to server is very fast</a:t>
            </a:r>
          </a:p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Reduce time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—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Many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processes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such as testing, deployment, and rollback, occur automatically, reducing the time required.</a:t>
            </a:r>
          </a:p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</a:rPr>
              <a:t>Rollback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You can easily rollback any release that should not be delivered to the end customer for any reason.</a:t>
            </a:r>
          </a:p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</a:rPr>
              <a:t>Quality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With lots of automatic tools we can get check the quality of code before deploying it on server.</a:t>
            </a:r>
          </a:p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Collaboration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- All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team works together to build a great product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STATE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703" y="1082635"/>
            <a:ext cx="10781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State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— Represents the current state (Column of Kanban board) of work item.</a:t>
            </a:r>
          </a:p>
        </p:txBody>
      </p:sp>
      <p:pic>
        <p:nvPicPr>
          <p:cNvPr id="2" name="Snagit_SNGOUT21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07" y="1869835"/>
            <a:ext cx="8986584" cy="42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101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REASON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703" y="1082635"/>
            <a:ext cx="1078120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Reason —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Represents the reason for state change.</a:t>
            </a:r>
          </a:p>
        </p:txBody>
      </p:sp>
      <p:pic>
        <p:nvPicPr>
          <p:cNvPr id="3" name="Snagit_SNGOUT2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79" y="1869835"/>
            <a:ext cx="9211239" cy="438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102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AREA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703" y="1082635"/>
            <a:ext cx="1078120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Area-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Represents the area path associated with the product or team</a:t>
            </a:r>
          </a:p>
        </p:txBody>
      </p:sp>
      <p:pic>
        <p:nvPicPr>
          <p:cNvPr id="4" name="Snagit_SNGOUT21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86" y="1736336"/>
            <a:ext cx="9755226" cy="46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103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ITERATION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082635"/>
            <a:ext cx="120169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Iteration —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Represents the sprint or the iteration in which the work is to be completed.</a:t>
            </a:r>
          </a:p>
        </p:txBody>
      </p:sp>
      <p:pic>
        <p:nvPicPr>
          <p:cNvPr id="2" name="Snagit_SNGOUT21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64" y="1781705"/>
            <a:ext cx="9429217" cy="44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104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DISCRIPTION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082635"/>
            <a:ext cx="120169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Description —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details of the work item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Snagit_SNGOUT21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17" y="1815638"/>
            <a:ext cx="9045485" cy="43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DISCUSSION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941996"/>
            <a:ext cx="1201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Discussion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This field is used to add a comment to give/ask information or to start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discussion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regarding that work item.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Snagit_SNGOUT20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75" y="2142325"/>
            <a:ext cx="9507647" cy="45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106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DISCUSSION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Snagit_SNGOUT2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83" y="1316609"/>
            <a:ext cx="10144994" cy="48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107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EFFORT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63" y="1082635"/>
            <a:ext cx="12016947" cy="176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Effort —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relative estimate of time required to complete a work flow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Start Date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A start date for the work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item.</a:t>
            </a:r>
          </a:p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Target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Date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An end/target date indicating the successful workflow of work item.</a:t>
            </a:r>
          </a:p>
        </p:txBody>
      </p:sp>
    </p:spTree>
    <p:extLst>
      <p:ext uri="{BB962C8B-B14F-4D97-AF65-F5344CB8AC3E}">
        <p14:creationId xmlns:p14="http://schemas.microsoft.com/office/powerpoint/2010/main" val="6830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EFFORT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Snagit_SNGOUT2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38" y="1278888"/>
            <a:ext cx="10253986" cy="48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8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109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PRIORITY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63" y="1082635"/>
            <a:ext cx="12016947" cy="3995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Priority —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Represents a number which specify the value of this work item to business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1257300" marR="5080" lvl="2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Product cannot ship without the successful resolution of the work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item, and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it should be addressed as soon as possible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1257300" marR="5080" lvl="2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Product cannot ship without the successful resolution of the work item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 but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it does not need to be addressed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immediately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1257300" marR="5080" lvl="2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Resolution of the work item is optional based on resources, time, and risk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1257300" marR="5080" lvl="2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Resolution of the work item is not required.</a:t>
            </a:r>
          </a:p>
        </p:txBody>
      </p:sp>
    </p:spTree>
    <p:extLst>
      <p:ext uri="{BB962C8B-B14F-4D97-AF65-F5344CB8AC3E}">
        <p14:creationId xmlns:p14="http://schemas.microsoft.com/office/powerpoint/2010/main" val="35536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9" y="556693"/>
            <a:ext cx="9222378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BENEFITS OF DEVOPS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3" y="1343893"/>
            <a:ext cx="10086109" cy="313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More Agility —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 commit is treated as a final delivery.</a:t>
            </a:r>
          </a:p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979169" algn="l"/>
              </a:tabLst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Easy </a:t>
            </a: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</a:rPr>
              <a:t>to use</a:t>
            </a:r>
            <a:endParaRPr lang="en-US" sz="2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No maintenance Reliable</a:t>
            </a:r>
          </a:p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Secure</a:t>
            </a:r>
          </a:p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PRIORITY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Snagit_SNGOUT21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68" y="1190012"/>
            <a:ext cx="9755226" cy="46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4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111</a:t>
            </a:fld>
            <a:endParaRPr lang="en-US" noProof="0"/>
          </a:p>
        </p:txBody>
      </p:sp>
      <p:pic>
        <p:nvPicPr>
          <p:cNvPr id="2" name="Snagit_SNGOUT21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44" y="1527331"/>
            <a:ext cx="10193784" cy="4858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053" y="586246"/>
            <a:ext cx="120169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You can also select multiple options in the work items.</a:t>
            </a:r>
          </a:p>
        </p:txBody>
      </p:sp>
    </p:spTree>
    <p:extLst>
      <p:ext uri="{BB962C8B-B14F-4D97-AF65-F5344CB8AC3E}">
        <p14:creationId xmlns:p14="http://schemas.microsoft.com/office/powerpoint/2010/main" val="34231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112</a:t>
            </a:fld>
            <a:endParaRPr lang="en-US" noProof="0"/>
          </a:p>
        </p:txBody>
      </p:sp>
      <p:pic>
        <p:nvPicPr>
          <p:cNvPr id="3" name="Snagit_SNGOUT21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73" y="1631833"/>
            <a:ext cx="9974506" cy="4753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053" y="703812"/>
            <a:ext cx="120169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Once the detail is completed save the work item.</a:t>
            </a:r>
          </a:p>
        </p:txBody>
      </p:sp>
    </p:spTree>
    <p:extLst>
      <p:ext uri="{BB962C8B-B14F-4D97-AF65-F5344CB8AC3E}">
        <p14:creationId xmlns:p14="http://schemas.microsoft.com/office/powerpoint/2010/main" val="280017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113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75053" y="703812"/>
            <a:ext cx="120169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History tab is used to the work history/state of the work items.</a:t>
            </a:r>
          </a:p>
        </p:txBody>
      </p:sp>
      <p:pic>
        <p:nvPicPr>
          <p:cNvPr id="5" name="Snagit_SNGOUT21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55" y="1539662"/>
            <a:ext cx="9252141" cy="44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6" y="2899954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BACKLOG IN AZURE DEVOPS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1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115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1164178" y="1878546"/>
            <a:ext cx="7124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backlog?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the benefit of creating a backlog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How to create the backlog?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116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A BACKLOG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63" y="1082635"/>
            <a:ext cx="12016947" cy="403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backlog is a collection of work items which will be used for future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development.</a:t>
            </a:r>
          </a:p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There are two types of backlog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—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1714500" marR="5080" lvl="3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Product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backlog</a:t>
            </a:r>
          </a:p>
          <a:p>
            <a:pPr marL="1714500" marR="5080" lvl="3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Sprint backlog</a:t>
            </a:r>
          </a:p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Product backlog is an ordered list of everything that is known to be needed in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product.</a:t>
            </a:r>
          </a:p>
          <a:p>
            <a:pPr marL="800100" marR="5080" lvl="1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Sprint backlog is the collection of work items which are in TOTO state.</a:t>
            </a:r>
          </a:p>
        </p:txBody>
      </p:sp>
    </p:spTree>
    <p:extLst>
      <p:ext uri="{BB962C8B-B14F-4D97-AF65-F5344CB8AC3E}">
        <p14:creationId xmlns:p14="http://schemas.microsoft.com/office/powerpoint/2010/main" val="13193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117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BACKLOG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Snagit_SNGOUT21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8" y="1127481"/>
            <a:ext cx="10938690" cy="521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2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BACKLOG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Snagit_SNGOUT20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83" y="1187416"/>
            <a:ext cx="10687165" cy="50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0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119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BACKLOG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Snagit_SNGOUT21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8" y="1082635"/>
            <a:ext cx="10938690" cy="521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8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-24857" y="2386922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84753" y="3366592"/>
            <a:ext cx="4673505" cy="152971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AZURE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DEVOP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64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120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BACKLOG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Snagit_SNGOUT21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49" y="1082635"/>
            <a:ext cx="10553599" cy="50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7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121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BACKLOG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Snagit_SNGOUT20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5" y="1082635"/>
            <a:ext cx="11180543" cy="532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122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BACKLOG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Snagit_SNGOUT20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56" y="1263036"/>
            <a:ext cx="10303924" cy="49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6" y="2899954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SPRINT IN AZURE DEVOPS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94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124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1164178" y="1878546"/>
            <a:ext cx="7124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Create a new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sprint.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Assign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work items to a particular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sprint.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start date and end date to a sprint.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125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SPRINTS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63" y="1082635"/>
            <a:ext cx="12016947" cy="400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marR="5080" lvl="3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The first step in planning your sprint is to assign work from your backlog to a sprint.</a:t>
            </a:r>
          </a:p>
          <a:p>
            <a:pPr marL="1257300" marR="5080" lvl="3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Your team builds the sprint backlog during the sprint planning meeting, typically held on the first day of the sprint.</a:t>
            </a:r>
          </a:p>
          <a:p>
            <a:pPr marL="1257300" marR="5080" lvl="3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Each sprint corresponds to a time-boxed interval that supports your team's ability to work using Agile processes and tools. </a:t>
            </a:r>
          </a:p>
          <a:p>
            <a:pPr marL="1257300" marR="5080" lvl="3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During the planning meeting, your product owner works with your team to identify those stories or backlog items to complete in the sprint.</a:t>
            </a:r>
          </a:p>
        </p:txBody>
      </p:sp>
    </p:spTree>
    <p:extLst>
      <p:ext uri="{BB962C8B-B14F-4D97-AF65-F5344CB8AC3E}">
        <p14:creationId xmlns:p14="http://schemas.microsoft.com/office/powerpoint/2010/main" val="3385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126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SPRINTS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Snagit_SNGOUT21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45" y="1175657"/>
            <a:ext cx="9511245" cy="45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1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127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SPRINTS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63" y="1082635"/>
            <a:ext cx="12016947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marR="5080" lvl="3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Check the level of effort displayed in the sprint window. As you assign backlog items to a sprint, the sprint window updates with a running tally of the number of backlog items and tasks and the 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Planned Effort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Snagit_SNGOUT20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3" t="42436" r="-595" b="37668"/>
          <a:stretch/>
        </p:blipFill>
        <p:spPr>
          <a:xfrm>
            <a:off x="2730139" y="3317283"/>
            <a:ext cx="7260540" cy="214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8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128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SPRINTS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884500"/>
            <a:ext cx="1201694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marR="5080" lvl="3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From your web browser, open your team's sprint backlog. (1) Check that you've selected the right project, (2) choose </a:t>
            </a:r>
            <a:r>
              <a:rPr lang="en-US" b="1" dirty="0"/>
              <a:t>Boards&gt;Sprints</a:t>
            </a:r>
            <a:r>
              <a:rPr lang="en-US" dirty="0"/>
              <a:t>, (3) select the correct team from the team selector menu, and lastly (4), choose </a:t>
            </a:r>
            <a:r>
              <a:rPr lang="en-US" b="1" dirty="0"/>
              <a:t>Backlog</a:t>
            </a:r>
            <a:r>
              <a:rPr lang="en-US" dirty="0"/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Snagit_SNGOUT20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30" y="1946329"/>
            <a:ext cx="9725540" cy="463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129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SPRINTS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884500"/>
            <a:ext cx="1201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choose a different sprint than the one shown, open the sprint selector and choose the sprint you want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 descr="Choose another spr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764" y="1935230"/>
            <a:ext cx="60007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1399308" y="2202708"/>
            <a:ext cx="66831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Azure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DevOps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Relation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between Azure and Azure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DevOps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DevOps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services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Azure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DevOps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server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VSTS to Azure DevOps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410418" y="1083163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8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130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Balance work across the team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884500"/>
            <a:ext cx="1201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quickly reassign tasks, drag the task onto the new assignee's capacity bar.</a:t>
            </a:r>
          </a:p>
        </p:txBody>
      </p:sp>
      <p:pic>
        <p:nvPicPr>
          <p:cNvPr id="3076" name="Picture 4" descr="Reassign work, drag and drop task onto an assign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72" y="1481031"/>
            <a:ext cx="6316803" cy="476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4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3226526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AZURE BOARD USING AGILE PROCESS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132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1164178" y="1878546"/>
            <a:ext cx="7124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How to create project with Agile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types of work items are available agile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the relationship of work items in agile process.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74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133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175053" y="505676"/>
            <a:ext cx="120169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To create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project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agile process choose the Agile option in the work item process</a:t>
            </a:r>
          </a:p>
        </p:txBody>
      </p:sp>
      <p:pic>
        <p:nvPicPr>
          <p:cNvPr id="2" name="Snagit_SNGOUT21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7" y="1212814"/>
            <a:ext cx="10853737" cy="51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134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0" y="714683"/>
            <a:ext cx="120169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When you use the Agile process in Azure Boards, the following work item types (WITs) help your team to plan and track progress of your projects: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pics, 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eatures, 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tories, 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asks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Issues/Bugs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Once you define your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WITs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you can use the Kanban board to track progress by updating the status of those items.</a:t>
            </a:r>
          </a:p>
        </p:txBody>
      </p:sp>
    </p:spTree>
    <p:extLst>
      <p:ext uri="{BB962C8B-B14F-4D97-AF65-F5344CB8AC3E}">
        <p14:creationId xmlns:p14="http://schemas.microsoft.com/office/powerpoint/2010/main" val="190241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135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87528" y="71296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WORK ITEMS RELATIONSHIP IN AGILE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488" y="2002834"/>
            <a:ext cx="8551969" cy="345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3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136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WORK ITEMS DETAILS IN AGILE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1278100"/>
            <a:ext cx="12016947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Bug - Something which is missed or implemented in wrong way.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Epic - An epic represents a business initiative to be accomplished.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Feature - A feature typically represents a shippable component of software.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Issue - Any other custom type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Task — Small unit of work. Test Case — Test case for a feature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User Story — Implementation of new work.</a:t>
            </a:r>
          </a:p>
        </p:txBody>
      </p:sp>
    </p:spTree>
    <p:extLst>
      <p:ext uri="{BB962C8B-B14F-4D97-AF65-F5344CB8AC3E}">
        <p14:creationId xmlns:p14="http://schemas.microsoft.com/office/powerpoint/2010/main" val="28010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137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1" y="884500"/>
            <a:ext cx="1201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Here are the work items in Agile process in Azure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DevOps.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Snagit_SNGOUT21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98" y="1539972"/>
            <a:ext cx="10167258" cy="484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4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138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WORKFLOW OF USER STORY-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1278100"/>
            <a:ext cx="12016947" cy="511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The product owner creates a user story in the 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state with the default reason, 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New user story.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team updates the status to 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Active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when they decide to complete the work during the sprint.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user story gets moved to 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Resolved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when the team has completed all its associated tasks and unit tests for the story pass.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user story gets moved to the 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Closed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state when the product owner agrees that the story has been implemented according to the Acceptance Criteria and acceptance tests pass.</a:t>
            </a:r>
          </a:p>
        </p:txBody>
      </p:sp>
    </p:spTree>
    <p:extLst>
      <p:ext uri="{BB962C8B-B14F-4D97-AF65-F5344CB8AC3E}">
        <p14:creationId xmlns:p14="http://schemas.microsoft.com/office/powerpoint/2010/main" val="3952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139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WORKFLOW OF USER STORY-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222" name="Picture 6" descr="About work items and work item types - Azure Boards | Microsoft Lea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86" y="1606974"/>
            <a:ext cx="3592285" cy="450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11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9" y="556693"/>
            <a:ext cx="9222378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AZURE DEVOPS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3" y="1343893"/>
            <a:ext cx="10086109" cy="457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DevOps is set of modern services which is used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to: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Plan Smarter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Collaborate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better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Ship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faster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DevOps provides all these features. You can use all of them or choose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from them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as per your need and role.</a:t>
            </a:r>
          </a:p>
        </p:txBody>
      </p:sp>
    </p:spTree>
    <p:extLst>
      <p:ext uri="{BB962C8B-B14F-4D97-AF65-F5344CB8AC3E}">
        <p14:creationId xmlns:p14="http://schemas.microsoft.com/office/powerpoint/2010/main" val="122299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WORKFLOW OF USER BUG -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469" y="1438133"/>
            <a:ext cx="4580164" cy="48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2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141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954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WORKFLOW OF USER TASK -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1266" name="Picture 2" descr="Agile workflow in Azure Boards - Azure Boards | Microsoft Lea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02" y="1709488"/>
            <a:ext cx="4320184" cy="388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8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3226526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AZURE BOARD USING CMMI PROCESS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33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143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63733" y="2009174"/>
            <a:ext cx="712401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the purpose of the CMMI model?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How to create project with CMMI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types of work items are available CMMI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the relationship of work items in CMMI process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Workflow in CMMI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Creating backlog in CMMI process.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9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144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THE PURPOSE OF THE CMMI MODEL?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23" y="1709175"/>
            <a:ext cx="12016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CMMI model is known as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Capability Maturity Model Integration (CMMI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).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purpose of the CMMI model is to assess the maturity of an organization's processes and to provide guidance on improving processes, with a goal of improved products.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Also, CMMI is a model for risk management and provide a way to measure an organization's ability to manage risk. </a:t>
            </a:r>
          </a:p>
        </p:txBody>
      </p:sp>
    </p:spTree>
    <p:extLst>
      <p:ext uri="{BB962C8B-B14F-4D97-AF65-F5344CB8AC3E}">
        <p14:creationId xmlns:p14="http://schemas.microsoft.com/office/powerpoint/2010/main" val="69990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TO CREATE PROJECT WITH CMMI PROCESS?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nagit_SNGOUT2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91" y="1475078"/>
            <a:ext cx="10303426" cy="49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146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IN CMMI 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52699" y="1598379"/>
            <a:ext cx="73069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	Following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work item types are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available: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Bug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Change Request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Epic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Feature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Issue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5997" y="2205565"/>
            <a:ext cx="4366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Review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Risk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Task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Test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324148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147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IN CMMI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nagit_SNGOUT20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5" y="1555588"/>
            <a:ext cx="9672997" cy="460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RELATIONSHIP IN CMMI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 descr="Understand process template artifacts in Azure Boards and Azure DevOps - Azure  Boards | Microsoft Lea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7" y="1751950"/>
            <a:ext cx="66675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75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149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DETAILS IN CMMI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23" y="1709175"/>
            <a:ext cx="12016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Bug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- Something which is missed or implemented in wrong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way.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Epic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- An epic represents a business initiative to be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accomplished.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Feature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- A feature typically represents a shippable component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software.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Change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— If the work done is valid but needs to implement something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else.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Issue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- Any other custom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type.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Requirement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- Work item to track on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board.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38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9" y="556693"/>
            <a:ext cx="9222378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AZURE DEVOPS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3" y="1343893"/>
            <a:ext cx="10086109" cy="307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DevOps is developed and managed by Microsoft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DevOps was formerly known as Visual Studio Team Services (VSTS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).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Azure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DevOps providers a set of integrated features that you can access through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your web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browser.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8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DETAILS IN CMMI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23" y="1709175"/>
            <a:ext cx="120169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Task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Small unit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work.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Review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To review some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work.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Risk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This work item has some risk to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implement.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Test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Case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— Test case for a feature</a:t>
            </a:r>
          </a:p>
        </p:txBody>
      </p:sp>
    </p:spTree>
    <p:extLst>
      <p:ext uri="{BB962C8B-B14F-4D97-AF65-F5344CB8AC3E}">
        <p14:creationId xmlns:p14="http://schemas.microsoft.com/office/powerpoint/2010/main" val="15684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151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75051" y="25718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FLOW OF CMMI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8" descr="Conceptual image of Bug workflow states, CMMI process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2" y="1044382"/>
            <a:ext cx="11372950" cy="569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The typical workflow progression for a requirement is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product owner creates a requirement in the 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Proposed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state with the default reason, 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New requirement.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product owner updates the status to 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Active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when they begin work to implement it.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team updates the status to 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Resolved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when code development is finished and system tests have passed.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Lastly, the team or product owner moves the requirement to 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Closed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when the product owner agrees that it has been implemented according to the Acceptance Criteria and passed all validation tests.</a:t>
            </a:r>
          </a:p>
        </p:txBody>
      </p:sp>
    </p:spTree>
    <p:extLst>
      <p:ext uri="{BB962C8B-B14F-4D97-AF65-F5344CB8AC3E}">
        <p14:creationId xmlns:p14="http://schemas.microsoft.com/office/powerpoint/2010/main" val="277519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152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FLOW OF CMMI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Snagit_SNGOUT21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4" y="1765167"/>
            <a:ext cx="8238777" cy="40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153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IN CMMI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nagit_SNGOUT21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46" y="1861981"/>
            <a:ext cx="9813610" cy="4676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23" y="1134410"/>
            <a:ext cx="1201694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By default Epic is not present in the Work item.</a:t>
            </a:r>
          </a:p>
        </p:txBody>
      </p:sp>
    </p:spTree>
    <p:extLst>
      <p:ext uri="{BB962C8B-B14F-4D97-AF65-F5344CB8AC3E}">
        <p14:creationId xmlns:p14="http://schemas.microsoft.com/office/powerpoint/2010/main" val="20028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154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" y="317396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 IN CMMI 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82147" y="997715"/>
            <a:ext cx="12299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300" dirty="0" smtClean="0">
                <a:solidFill>
                  <a:schemeClr val="accent6">
                    <a:lumMod val="75000"/>
                  </a:schemeClr>
                </a:solidFill>
              </a:rPr>
              <a:t>Add the Epic by clicking in the setting, also you can set the working days for the project.</a:t>
            </a:r>
          </a:p>
        </p:txBody>
      </p:sp>
      <p:pic>
        <p:nvPicPr>
          <p:cNvPr id="3" name="Snagit_SNGOUT2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12" y="1828712"/>
            <a:ext cx="9875957" cy="47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FLOW OF CMMI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523" y="1134410"/>
            <a:ext cx="1201694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Complete view of work item process in the CMMI model .</a:t>
            </a:r>
          </a:p>
        </p:txBody>
      </p:sp>
      <p:pic>
        <p:nvPicPr>
          <p:cNvPr id="4" name="Snagit_SNGOUT2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78" y="1971776"/>
            <a:ext cx="9563356" cy="45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156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175053" y="557929"/>
            <a:ext cx="12016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Inside the Epic multiple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eature can be added , inside Feature multiple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equirement can be added related to Feature, same for the Requirement there can be multiple task and Bug. </a:t>
            </a:r>
            <a:endParaRPr lang="en-US" dirty="0"/>
          </a:p>
        </p:txBody>
      </p:sp>
      <p:pic>
        <p:nvPicPr>
          <p:cNvPr id="6" name="Snagit_SNGOUT21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74" y="1515444"/>
            <a:ext cx="9953252" cy="47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8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157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175053" y="557929"/>
            <a:ext cx="1201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Complete overview of Workflow in CMMI</a:t>
            </a:r>
            <a:endParaRPr lang="en-US" dirty="0"/>
          </a:p>
        </p:txBody>
      </p:sp>
      <p:pic>
        <p:nvPicPr>
          <p:cNvPr id="2" name="Snagit_SNGOUT20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26" y="1229200"/>
            <a:ext cx="10276013" cy="48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3366592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AZURE BOARD USING SCRUM PROCESS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11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159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37607" y="1878546"/>
            <a:ext cx="712401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the purpose of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SCRUM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model?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How to create project with Scrum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types of work items are available Scrum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the relationship of work items in Scrum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Workflow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Scrum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Creating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backlog in Scrum process..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6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9" y="556693"/>
            <a:ext cx="9222378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Azure and Azure DevOps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3" y="1343893"/>
            <a:ext cx="10086109" cy="445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is cloud solution which provides lots of services and features to helps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your organization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almost all ways during the development of any product by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providing multiple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tools and technologies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DevOps is a feature or service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Azure.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3064" y="4589690"/>
            <a:ext cx="6714385" cy="164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9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THE PURPOSE OF THE SCRUM MODEL?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23" y="1709175"/>
            <a:ext cx="12016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To plan a software project and track software defects using Scrum, teams use the product backlog item (PBI) and bug work item types (WITs).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gain insight into a portfolio of features, scenarios, or user experiences, product owners, and program managers can map PBIs and bugs to features.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When teams work in sprints, they define tasks that automatically link to PBIs and bugs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161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452"/>
            <a:ext cx="12191997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 SCRUM LIFECYCLE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23" y="1709175"/>
            <a:ext cx="1201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entire lifecycle is completed in fixed time periods called sprints. A sprint is typically one-to-four weeks long.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03" y="3123463"/>
            <a:ext cx="88582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4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162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TO CREATE PROJECT WITH SCRUM PROCESS?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nagit_SNGOUT21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25" y="1695608"/>
            <a:ext cx="9840686" cy="46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163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IN CMMI 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598379"/>
            <a:ext cx="73069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	Following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work item types are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available: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Bug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Epic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Feature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Impediment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Product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backlog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item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Task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Test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case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9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164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IN SCRUM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Snagit_SNGOUT2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42" y="1464332"/>
            <a:ext cx="10056732" cy="47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RELATIONSHIP IN SCRUM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nagit_SNGOUT21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57" y="1941861"/>
            <a:ext cx="8847619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2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166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DETAILS IN SCRUM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23" y="1434855"/>
            <a:ext cx="12016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Bug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Something which is missed or implemented in wrong way.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Epic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An epic represents a business initiative to be accomplished.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Feature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feature typically represents a shippable component of software.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Impediment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Any work which has an impediment.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Product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Backlog item —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Work item which will be used to track on board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Task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— Small unit of work.</a:t>
            </a:r>
          </a:p>
        </p:txBody>
      </p:sp>
    </p:spTree>
    <p:extLst>
      <p:ext uri="{BB962C8B-B14F-4D97-AF65-F5344CB8AC3E}">
        <p14:creationId xmlns:p14="http://schemas.microsoft.com/office/powerpoint/2010/main" val="9258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167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IN SCRUM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523" y="1134410"/>
            <a:ext cx="12016947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By default Epic is not present in the Work item.</a:t>
            </a:r>
          </a:p>
        </p:txBody>
      </p:sp>
      <p:pic>
        <p:nvPicPr>
          <p:cNvPr id="3" name="Snagit_SNGOUT2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04" y="1921610"/>
            <a:ext cx="9491584" cy="45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" y="317396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 IN SCRUM 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82147" y="997715"/>
            <a:ext cx="12299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300" dirty="0" smtClean="0">
                <a:solidFill>
                  <a:schemeClr val="accent6">
                    <a:lumMod val="75000"/>
                  </a:schemeClr>
                </a:solidFill>
              </a:rPr>
              <a:t>Add the Epic by clicking in the setting, also you can set the working days for the project.</a:t>
            </a:r>
          </a:p>
        </p:txBody>
      </p:sp>
      <p:pic>
        <p:nvPicPr>
          <p:cNvPr id="2" name="Snagit_SNGOUT21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1828712"/>
            <a:ext cx="9514113" cy="45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169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175053" y="557929"/>
            <a:ext cx="12016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Inside the Epic multiple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eature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can be added , inside Feature multiple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Product Backlog Items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Bug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can be added related to Feature</a:t>
            </a:r>
            <a:endParaRPr lang="en-US" dirty="0"/>
          </a:p>
        </p:txBody>
      </p:sp>
      <p:pic>
        <p:nvPicPr>
          <p:cNvPr id="2" name="Snagit_SNGOUT21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89" y="1614882"/>
            <a:ext cx="9535948" cy="45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9" y="556693"/>
            <a:ext cx="9222378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AZURE DEVOPS SERVICE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What is Azure Devops Services?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FF3"/>
              </a:clrFrom>
              <a:clrTo>
                <a:srgbClr val="EEEF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505259"/>
            <a:ext cx="7479178" cy="488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6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170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175053" y="557929"/>
            <a:ext cx="1201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Complete overview of Workflow in Scrum</a:t>
            </a:r>
            <a:endParaRPr lang="en-US" dirty="0"/>
          </a:p>
        </p:txBody>
      </p:sp>
      <p:pic>
        <p:nvPicPr>
          <p:cNvPr id="3" name="Snagit_SNGOUT20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43" y="1286525"/>
            <a:ext cx="10138965" cy="48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3366592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CHANGE COLUMN OPTIONS IN AZURE DEVOPS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172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37607" y="1878546"/>
            <a:ext cx="7124017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this feature column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options.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column options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20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173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MANAGE COLUMNS IN A WORK ITEM LIST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23" y="1434855"/>
            <a:ext cx="120169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Each column corresponds to a work item field. 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You can add and remove columns within work item lists to show the fields of interest to you.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Or you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drag a column to a new position.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Your settings persist for each page you customize and are only valid for your views.</a:t>
            </a:r>
          </a:p>
        </p:txBody>
      </p:sp>
    </p:spTree>
    <p:extLst>
      <p:ext uri="{BB962C8B-B14F-4D97-AF65-F5344CB8AC3E}">
        <p14:creationId xmlns:p14="http://schemas.microsoft.com/office/powerpoint/2010/main" val="257452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174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ABOUT PERSISTENCE OF COLUMN OPTIONS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23" y="1434855"/>
            <a:ext cx="120169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Column options you set for a backlog apply only to the active team and backlog. Options you set for the product backlog differ from the options you set for a portfolio backlog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Column options you set for a Sprint backlog persist for all sprints you select until you change them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Column options you set for a query persist when you save the query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Column options you set for one of the supported Work items views persists for a specific view only, such as Assigned to me, Following, Mentioned, and so on.</a:t>
            </a:r>
          </a:p>
        </p:txBody>
      </p:sp>
    </p:spTree>
    <p:extLst>
      <p:ext uri="{BB962C8B-B14F-4D97-AF65-F5344CB8AC3E}">
        <p14:creationId xmlns:p14="http://schemas.microsoft.com/office/powerpoint/2010/main" val="20473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COLUMN OPTION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23" y="1434855"/>
            <a:ext cx="12016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board is used to see lots of details related to work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items.</a:t>
            </a:r>
          </a:p>
          <a:p>
            <a:pPr marL="1371600" lvl="2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These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details have lots of columns (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information)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1371600" lvl="2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Example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Work items, backlog, Queries etc...</a:t>
            </a:r>
          </a:p>
        </p:txBody>
      </p:sp>
    </p:spTree>
    <p:extLst>
      <p:ext uri="{BB962C8B-B14F-4D97-AF65-F5344CB8AC3E}">
        <p14:creationId xmlns:p14="http://schemas.microsoft.com/office/powerpoint/2010/main" val="8096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176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COLUMN OPTION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nagit_SNGOUT21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46" y="1555497"/>
            <a:ext cx="9673379" cy="46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177</a:t>
            </a:fld>
            <a:endParaRPr lang="en-US" noProof="0"/>
          </a:p>
        </p:txBody>
      </p:sp>
      <p:sp>
        <p:nvSpPr>
          <p:cNvPr id="5" name="TextBox 4"/>
          <p:cNvSpPr txBox="1"/>
          <p:nvPr/>
        </p:nvSpPr>
        <p:spPr>
          <a:xfrm>
            <a:off x="0" y="337575"/>
            <a:ext cx="12016947" cy="238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the Column options dialog, choose Add a column to add a field that isn't shown. To change the order of the fields, drag-and-drop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the field where you want it within the set of selected fields. And, to remove a field, choose the  </a:t>
            </a:r>
            <a:r>
              <a:rPr lang="en-US" altLang="en-US" sz="2400" dirty="0" smtClean="0">
                <a:solidFill>
                  <a:srgbClr val="FF0000"/>
                </a:solidFill>
              </a:rPr>
              <a:t>X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 marL="1371600" lvl="2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6" name="Picture 4" descr="delet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-90488"/>
            <a:ext cx="180975" cy="18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OUT20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53" y="2207352"/>
            <a:ext cx="9069044" cy="43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8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SORT ON A COLUMN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7912" y="1482584"/>
            <a:ext cx="744107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From the Column options dialog, choose Sorting.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or remove a column field and drag and drop it into the order you want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Choose the up or down arrows to choose whether it sorts in ascending or descending order.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accent6">
                    <a:lumMod val="75000"/>
                  </a:schemeClr>
                </a:solidFill>
              </a:rPr>
            </a:b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Snagit_SNGOUT21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903" y="1327231"/>
            <a:ext cx="3599097" cy="50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3366592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QUERIES IN AZURE DEVOPS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7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9" y="556693"/>
            <a:ext cx="9222378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Choose Azure DevOps Server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3" y="1343893"/>
            <a:ext cx="10086109" cy="351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Lots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of companies do not want to use cloud because they do not want their data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to be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stored on some other server. They want to store data on their own server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Azure DevOps provides two types of server configuration </a:t>
            </a:r>
            <a:endParaRPr lang="en-US" sz="22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Cloud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On-Premises</a:t>
            </a:r>
          </a:p>
        </p:txBody>
      </p:sp>
      <p:pic>
        <p:nvPicPr>
          <p:cNvPr id="4100" name="Picture 4" descr="Cloud Vs On-Premise: IT Infrastructure Model of Your Choic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75" y="3644484"/>
            <a:ext cx="5747657" cy="271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3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180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76795" y="1683128"/>
            <a:ext cx="71240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a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query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see query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dashboard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view a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query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run a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query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rename, delete a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query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send query on email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14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181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QUERY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23" y="1434855"/>
            <a:ext cx="12016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What is a query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lvl="4">
              <a:lnSpc>
                <a:spcPct val="20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query is a combination of few logic which is applied on work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items.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do we need query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lvl="4">
              <a:lnSpc>
                <a:spcPct val="20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query is a used to filter work items based on several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logic.</a:t>
            </a:r>
          </a:p>
          <a:p>
            <a:pPr lvl="3">
              <a:lnSpc>
                <a:spcPct val="200000"/>
              </a:lnSpc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Example —</a:t>
            </a:r>
          </a:p>
          <a:p>
            <a:pPr lvl="4">
              <a:lnSpc>
                <a:spcPct val="20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See work items assigned to only a particular user.</a:t>
            </a:r>
          </a:p>
        </p:txBody>
      </p:sp>
    </p:spTree>
    <p:extLst>
      <p:ext uri="{BB962C8B-B14F-4D97-AF65-F5344CB8AC3E}">
        <p14:creationId xmlns:p14="http://schemas.microsoft.com/office/powerpoint/2010/main" val="26357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182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QUERY RESULT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Snagit_SNGOUT2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41" y="1335652"/>
            <a:ext cx="10582361" cy="504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183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-143999" y="845312"/>
            <a:ext cx="1201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The query can be saved in a specific project </a:t>
            </a:r>
          </a:p>
        </p:txBody>
      </p:sp>
      <p:pic>
        <p:nvPicPr>
          <p:cNvPr id="2" name="Snagit_SNGOUT21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51" y="1474977"/>
            <a:ext cx="9951120" cy="47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6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184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1" y="779997"/>
            <a:ext cx="1201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Multiple query can be saved for later use.</a:t>
            </a:r>
          </a:p>
        </p:txBody>
      </p:sp>
      <p:pic>
        <p:nvPicPr>
          <p:cNvPr id="4" name="Snagit_SNGOUT21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20" y="1409049"/>
            <a:ext cx="10441976" cy="497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TO SEND QUERY ON EMAIL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Snagit_SNGOUT21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62" y="1558649"/>
            <a:ext cx="10128069" cy="48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9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3366592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CUSTOM PROJECT USING INHERIT PROCESS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187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76795" y="1683128"/>
            <a:ext cx="7124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inherited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create inherited process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2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" y="317396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EXISTING WORK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544" y="1532027"/>
            <a:ext cx="8375971" cy="41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6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189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EXISTING WORK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523" y="1134410"/>
            <a:ext cx="120169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We can not customize any existing work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But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sometimes we want to create our own process with our custom names or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other features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then we need something else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solve this problem we can create any inherited process.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19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9" y="556693"/>
            <a:ext cx="9222378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VSTS TO AZURE DEVOPS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3" y="1343893"/>
            <a:ext cx="10086109" cy="22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On September 10, 2018, Microsoft renamed (Visual Studio Team Services)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VSTS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DevOps services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876005"/>
              </p:ext>
            </p:extLst>
          </p:nvPr>
        </p:nvGraphicFramePr>
        <p:xfrm>
          <a:off x="1815738" y="3226526"/>
          <a:ext cx="8139611" cy="23547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75611">
                  <a:extLst>
                    <a:ext uri="{9D8B030D-6E8A-4147-A177-3AD203B41FA5}">
                      <a16:colId xmlns:a16="http://schemas.microsoft.com/office/drawing/2014/main" val="31587156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97651357"/>
                    </a:ext>
                  </a:extLst>
                </a:gridCol>
              </a:tblGrid>
              <a:tr h="5056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VSTS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Azure</a:t>
                      </a:r>
                      <a:r>
                        <a:rPr lang="en-US" dirty="0" smtClean="0"/>
                        <a:t> </a:t>
                      </a:r>
                      <a:r>
                        <a:rPr lang="en-US" sz="2000" dirty="0" smtClean="0"/>
                        <a:t>DevOps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981230"/>
                  </a:ext>
                </a:extLst>
              </a:tr>
              <a:tr h="33034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Build &amp; Release</a:t>
                      </a:r>
                      <a:endParaRPr lang="en-US" sz="1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Azure Pipelines</a:t>
                      </a:r>
                      <a:endParaRPr lang="en-US" sz="1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3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endParaRPr lang="en-US" sz="1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Azure Repos</a:t>
                      </a:r>
                      <a:endParaRPr lang="en-US" sz="1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4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endParaRPr lang="en-US" sz="1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Azure Boards</a:t>
                      </a:r>
                      <a:endParaRPr lang="en-US" sz="1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2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en-US" sz="1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Azure Test Plans</a:t>
                      </a:r>
                      <a:endParaRPr lang="en-US" sz="1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61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Packages</a:t>
                      </a:r>
                      <a:endParaRPr lang="en-US" sz="1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Azure Artifacts</a:t>
                      </a:r>
                      <a:endParaRPr lang="en-US" sz="1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195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81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190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2" y="54845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INHERIT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523" y="1134410"/>
            <a:ext cx="12016947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You create, manage, and make customizations to processes from 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Organization settings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Proces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dirty="0" smtClean="0"/>
              <a:t>.</a:t>
            </a:r>
          </a:p>
        </p:txBody>
      </p:sp>
      <p:pic>
        <p:nvPicPr>
          <p:cNvPr id="2" name="Snagit_SNGOUT2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63" y="2635069"/>
            <a:ext cx="7802879" cy="37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191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392193" y="860090"/>
            <a:ext cx="12016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Create Inherit Process from any existing process. Here we create inherit process from Basic. </a:t>
            </a:r>
            <a:endParaRPr lang="en-US" dirty="0" smtClean="0"/>
          </a:p>
        </p:txBody>
      </p:sp>
      <p:pic>
        <p:nvPicPr>
          <p:cNvPr id="3" name="Snagit_SNGOUT21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07" y="2025557"/>
            <a:ext cx="9148352" cy="43598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CREATE INHERIT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50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192</a:t>
            </a:fld>
            <a:endParaRPr lang="en-US" noProof="0"/>
          </a:p>
        </p:txBody>
      </p:sp>
      <p:pic>
        <p:nvPicPr>
          <p:cNvPr id="2" name="Snagit_SNGOUT20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30" y="1674093"/>
            <a:ext cx="10122217" cy="482398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" y="435798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CREATE INHERIT PROJECT</a:t>
            </a:r>
          </a:p>
        </p:txBody>
      </p:sp>
    </p:spTree>
    <p:extLst>
      <p:ext uri="{BB962C8B-B14F-4D97-AF65-F5344CB8AC3E}">
        <p14:creationId xmlns:p14="http://schemas.microsoft.com/office/powerpoint/2010/main" val="18562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193</a:t>
            </a:fld>
            <a:endParaRPr lang="en-US" noProof="0"/>
          </a:p>
        </p:txBody>
      </p:sp>
      <p:pic>
        <p:nvPicPr>
          <p:cNvPr id="3" name="Snagit_SNGOUT21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6" y="1339254"/>
            <a:ext cx="10588427" cy="504616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" y="435798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ADD OR MODIFY CUTOM PROCESS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1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3366592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CUSTOMIZE WORK ITEM IN INHERIT PROCESS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93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195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76795" y="1683128"/>
            <a:ext cx="71240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Create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Inherit Project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Create Work item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Work Item Detail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Modify Workflow in Work Item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an Extension in Work Item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Set default value of field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new tab to work item</a:t>
            </a: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3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196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392193" y="860090"/>
            <a:ext cx="12016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Create Inherit Process from any existing process. Here we create inherit process from Basic. </a:t>
            </a:r>
            <a:endParaRPr lang="en-US" dirty="0" smtClean="0"/>
          </a:p>
        </p:txBody>
      </p:sp>
      <p:pic>
        <p:nvPicPr>
          <p:cNvPr id="3" name="Snagit_SNGOUT21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07" y="2025557"/>
            <a:ext cx="9148352" cy="43598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CREATE INHERIT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8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197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43690" y="856362"/>
            <a:ext cx="12277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To begin, choose your inherited process, and then choose the WIT you want to customize.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From the 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</a:rPr>
              <a:t>Work Item Types page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, choose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</a:rPr>
              <a:t>New work item type.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CREATE WORK ITEM 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nagit_SNGOUT21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9" b="15122"/>
          <a:stretch/>
        </p:blipFill>
        <p:spPr>
          <a:xfrm>
            <a:off x="1628278" y="2173099"/>
            <a:ext cx="9076499" cy="42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198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17564" y="950740"/>
            <a:ext cx="1227789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Add Name, Select Icon and Color for the Work Item.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ADD WORK ITEM DETAIL 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nagit_SNGOUT210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r="22536" b="4698"/>
          <a:stretch/>
        </p:blipFill>
        <p:spPr>
          <a:xfrm>
            <a:off x="2111828" y="1751924"/>
            <a:ext cx="7498080" cy="44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199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85897" y="1429035"/>
            <a:ext cx="1227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modify a workflow, choose your inherited process, the WIT, and then the States page.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4183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MODIFY THE WORKFLOW OF A WORK ITEM TYPE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869" y="2213472"/>
            <a:ext cx="6810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1399308" y="2202708"/>
            <a:ext cx="56942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DevOps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the need of DevOps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Who should learn DevOps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are the benefits of DevOps</a:t>
            </a: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410418" y="1083163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18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8490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3016801"/>
            <a:ext cx="5053453" cy="20936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AN ACCOUNT</a:t>
            </a:r>
          </a:p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On AZURE DEVOPS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87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200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17564" y="950740"/>
            <a:ext cx="1227789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add an extension to a work item type, choose your inherited process, the WIT, and then choose 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Get extensions.</a:t>
            </a:r>
            <a:endParaRPr lang="en-US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AN EXTENSION TO A WORK ITEM TYPE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OUT21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22" y="2434524"/>
            <a:ext cx="8374818" cy="36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17564" y="950740"/>
            <a:ext cx="1227789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add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custom tab in the Work Item click on the New Page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OR MODIFY CUSTOM TAB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nagit_SNGOUT207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57" b="10545"/>
          <a:stretch/>
        </p:blipFill>
        <p:spPr>
          <a:xfrm>
            <a:off x="1687686" y="1840946"/>
            <a:ext cx="8275504" cy="42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7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17564" y="950740"/>
            <a:ext cx="1227789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Custom tab will appear in the work Item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OR MODIFY CUSTOM TAB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OUT21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71" b="17409"/>
          <a:stretch/>
        </p:blipFill>
        <p:spPr>
          <a:xfrm>
            <a:off x="1426640" y="1843154"/>
            <a:ext cx="7090343" cy="36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9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203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17564" y="950740"/>
            <a:ext cx="1227789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Custom tab will appear in the work Item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OR MODIFY CUSTOM TAB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OUT21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71" b="17409"/>
          <a:stretch/>
        </p:blipFill>
        <p:spPr>
          <a:xfrm>
            <a:off x="1426640" y="1843154"/>
            <a:ext cx="7090343" cy="36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204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17564" y="950740"/>
            <a:ext cx="1227789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This Custom tab will show in each of the work Item in the project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OR MODIFY CUSTOM TAB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OUT207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" b="25142"/>
          <a:stretch/>
        </p:blipFill>
        <p:spPr>
          <a:xfrm>
            <a:off x="964772" y="1944762"/>
            <a:ext cx="10073342" cy="37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4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205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17564" y="950740"/>
            <a:ext cx="1227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Custom filed will appear in the work Item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OR MODIFY CUSTOM FIELD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nagit_SNGOUT209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1" t="1" r="15996" b="669"/>
          <a:stretch/>
        </p:blipFill>
        <p:spPr>
          <a:xfrm>
            <a:off x="2338252" y="1597071"/>
            <a:ext cx="7145882" cy="46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206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17564" y="950740"/>
            <a:ext cx="1227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This Custom field will show in each of the work Item in the project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OR MODIFY CUSTOM FIELD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nagit_SNGOUT20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" t="899" r="28643" b="9870"/>
          <a:stretch/>
        </p:blipFill>
        <p:spPr>
          <a:xfrm>
            <a:off x="1838740" y="1597071"/>
            <a:ext cx="8115158" cy="48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19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3366592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ADD COLUMN ON KANBAN BOARD IN AZURE DEVOPS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3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208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76795" y="1683128"/>
            <a:ext cx="7124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How to add new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column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Rename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column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Change the Order of Column</a:t>
            </a: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44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209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17564" y="950740"/>
            <a:ext cx="12277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Each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column on your Kanban board corresponds to work that your team does before that stage is considered done.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COLUMN IN KANBAN BOARD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nagit_SNGOUT21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 b="26294"/>
          <a:stretch/>
        </p:blipFill>
        <p:spPr>
          <a:xfrm>
            <a:off x="1255615" y="2283337"/>
            <a:ext cx="10001794" cy="39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1098863" y="2359463"/>
            <a:ext cx="6683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DevOps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portal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Create An Account on Azure DevOps </a:t>
            </a: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129216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6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210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42949" y="914886"/>
            <a:ext cx="1227789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Select Configure team settings    to configure the board and set general team settings.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AND EDIT COLUMNS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earn.microsoft.com/en-us/azure/devops/media/icons/blue-gear.png?view=azure-dev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160439"/>
            <a:ext cx="1905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OUT2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13" y="1566518"/>
            <a:ext cx="10111557" cy="481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7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211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1059198"/>
            <a:ext cx="1227789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New Column shown in the Kanban board.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AND EDIT COLUMNS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earn.microsoft.com/en-us/azure/devops/media/icons/blue-gear.png?view=azure-dev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160439"/>
            <a:ext cx="1905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OUT21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531" b="18471"/>
          <a:stretch/>
        </p:blipFill>
        <p:spPr>
          <a:xfrm>
            <a:off x="1396040" y="1905627"/>
            <a:ext cx="9810393" cy="40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1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212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1059198"/>
            <a:ext cx="1227789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change the column order, drag the column tab to the position that you want.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ORDER OF COLUMN 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earn.microsoft.com/en-us/azure/devops/media/icons/blue-gear.png?view=azure-dev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160439"/>
            <a:ext cx="1905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nagit_SNGOUT21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r="9571" b="11668"/>
          <a:stretch/>
        </p:blipFill>
        <p:spPr>
          <a:xfrm>
            <a:off x="904122" y="1748530"/>
            <a:ext cx="9924988" cy="44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213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1059198"/>
            <a:ext cx="1227789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You can also change the name of existing columns.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RENAME OF COLUMN 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earn.microsoft.com/en-us/azure/devops/media/icons/blue-gear.png?view=azure-dev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160439"/>
            <a:ext cx="1905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nagit_SNGOUT21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72" y="1760056"/>
            <a:ext cx="8698131" cy="45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3366592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CUSTOMIZE FIELD OF CARDS IN AZURE DEVOPS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0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4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215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76795" y="1683128"/>
            <a:ext cx="7124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Customize visible card’s fields on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Kanban board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Show more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fields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Hide Fields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Lots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of other customizations..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25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216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1059198"/>
            <a:ext cx="12277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You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and remove field in the issue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from 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Board settings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&gt;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Field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AND REMOVE FIELD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earn.microsoft.com/en-us/azure/devops/media/icons/blue-gear.png?view=azure-dev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160439"/>
            <a:ext cx="1905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OUT2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65" y="1890194"/>
            <a:ext cx="9857246" cy="402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9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217</a:t>
            </a:fld>
            <a:endParaRPr lang="en-US" noProof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AND REMOVE FIELD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earn.microsoft.com/en-us/azure/devops/media/icons/blue-gear.png?view=azure-dev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160439"/>
            <a:ext cx="1905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nagit_SNGOUT2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12" y="1183298"/>
            <a:ext cx="10166375" cy="48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218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761674"/>
            <a:ext cx="12277898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Additional field according to requirement. 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ADD ADITIONAL FIELD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earn.microsoft.com/en-us/azure/devops/media/icons/blue-gear.png?view=azure-dev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160439"/>
            <a:ext cx="1905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nagit_SNGOUT2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8" y="1764087"/>
            <a:ext cx="9696995" cy="462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219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761674"/>
            <a:ext cx="12277898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You can also change the order of field by dragging the field using the dots. 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ORDER OF FIELD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earn.microsoft.com/en-us/azure/devops/media/icons/blue-gear.png?view=azure-dev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160439"/>
            <a:ext cx="1905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OUT2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34" y="1589505"/>
            <a:ext cx="8436532" cy="468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3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2259874" y="390832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AZURE DEVOPS PORTAL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02229" y="2429150"/>
            <a:ext cx="8573334" cy="38790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4704" y="1028492"/>
            <a:ext cx="11132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You can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search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Azure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DevOps Service on Google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or use the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following link:</a:t>
            </a:r>
          </a:p>
          <a:p>
            <a:pPr lvl="1">
              <a:lnSpc>
                <a:spcPct val="200000"/>
              </a:lnSpc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://azure.microsoft.com/en-us/products/devops</a:t>
            </a:r>
          </a:p>
        </p:txBody>
      </p:sp>
    </p:spTree>
    <p:extLst>
      <p:ext uri="{BB962C8B-B14F-4D97-AF65-F5344CB8AC3E}">
        <p14:creationId xmlns:p14="http://schemas.microsoft.com/office/powerpoint/2010/main" val="25573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3993609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CUSTOMIZE STYLE AND COLOR OF CARDS IN AZURE DEVOPS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24954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8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221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76795" y="1683128"/>
            <a:ext cx="7124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Add style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rules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Delete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style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rules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condition in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rules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Set color for tag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9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222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867253"/>
            <a:ext cx="12277898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You add and remove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style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the issue from 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Board settings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Field</a:t>
            </a:r>
            <a:r>
              <a:rPr lang="en-US" sz="2400" dirty="0"/>
              <a:t>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ADD OR REMOVE STYLE RULE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earn.microsoft.com/en-us/azure/devops/media/icons/blue-gear.png?view=azure-dev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160439"/>
            <a:ext cx="1905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OUT210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7"/>
          <a:stretch/>
        </p:blipFill>
        <p:spPr>
          <a:xfrm>
            <a:off x="2168434" y="1695084"/>
            <a:ext cx="8136661" cy="48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223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85898" y="478587"/>
            <a:ext cx="12277898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According to condition when is unassigned it is not apply any color</a:t>
            </a:r>
            <a:endParaRPr lang="en-US" sz="2400" dirty="0"/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earn.microsoft.com/en-us/azure/devops/media/icons/blue-gear.png?view=azure-dev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160439"/>
            <a:ext cx="1905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nagit_SNGOUT214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t="-1" r="9571" b="-586"/>
          <a:stretch/>
        </p:blipFill>
        <p:spPr>
          <a:xfrm>
            <a:off x="1776548" y="1255460"/>
            <a:ext cx="9039497" cy="51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224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85898" y="478587"/>
            <a:ext cx="12277898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When it is assigned to user mentioned in the condition then it is change the color</a:t>
            </a:r>
            <a:endParaRPr lang="en-US" sz="2400" dirty="0"/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earn.microsoft.com/en-us/azure/devops/media/icons/blue-gear.png?view=azure-dev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160439"/>
            <a:ext cx="1905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OUT21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78"/>
          <a:stretch/>
        </p:blipFill>
        <p:spPr>
          <a:xfrm>
            <a:off x="607798" y="1633503"/>
            <a:ext cx="5445253" cy="3395697"/>
          </a:xfrm>
          <a:prstGeom prst="rect">
            <a:avLst/>
          </a:prstGeom>
        </p:spPr>
      </p:pic>
      <p:pic>
        <p:nvPicPr>
          <p:cNvPr id="4" name="Snagit_SNGOUT21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11" y="1633503"/>
            <a:ext cx="5655637" cy="34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7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225</a:t>
            </a:fld>
            <a:endParaRPr lang="en-US" noProof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435798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ADD TAG COLOR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nagit_SNGOUT21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2" y="1305261"/>
            <a:ext cx="10659755" cy="50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218924" y="2752638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REPO AND VERSION CONTROL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24954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227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76795" y="1683128"/>
            <a:ext cx="71240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is Repo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version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control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the use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Repo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should use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Repo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are the types of version control in Repo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7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228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17565" y="950740"/>
            <a:ext cx="11899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Lets start from very basic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–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A repo is a container which is used to store and manage your code in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a systematic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way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.”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In other words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—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Repo is a version control tool which is used to manage code.”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REPO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4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229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060179"/>
            <a:ext cx="118993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 Version control systems are a type of software which are used to track and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manage each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and every change in code, done by an individual or a team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Version control systems are software tools that help software teams manage changes to source code over time. </a:t>
            </a:r>
          </a:p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If a mistake is made, developers can turn back the clock and compare earlier versions of the code to help fix the mistake while minimizing disruption to all team members.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VERSION CONTROL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927463" y="364707"/>
            <a:ext cx="9109898" cy="939599"/>
          </a:xfrm>
        </p:spPr>
        <p:txBody>
          <a:bodyPr/>
          <a:lstStyle/>
          <a:p>
            <a:pPr algn="ctr"/>
            <a:r>
              <a:rPr lang="en-US" dirty="0"/>
              <a:t>	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AZURE BOARD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88" y="1420346"/>
            <a:ext cx="9529811" cy="476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230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1" y="1088482"/>
            <a:ext cx="894805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Version control benefits many aspects of production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Create workflows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Version control workflows prevent the chaos of everyone using their own development process with different and incompatible tools.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Work with versions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Every version has a description for what the changes in the version do, such as fix a bug or add a feature. 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Code stored in versions can be viewed and restored from version control at any time as needed.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BENEFITS OF VERSION CONTROL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057" y="1579652"/>
            <a:ext cx="1753553" cy="1753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486" y="3983218"/>
            <a:ext cx="1699124" cy="16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1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231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326572" y="1106145"/>
            <a:ext cx="85039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Code together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Version control synchronizes versions and makes sure that changes don't conflict with changes from others.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Keep a history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Version control keeps a history of changes as the team saves new versions of code. 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Team members can review history to find out who, why, and when changes were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made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BENEFITS OF VERSION CONTROL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260" y="1488213"/>
            <a:ext cx="1529307" cy="1529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260" y="3731822"/>
            <a:ext cx="1529307" cy="15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232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1302088"/>
            <a:ext cx="8948057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Automate tasks</a:t>
            </a: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Version control automation features save time and generate consistent results.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1717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Automate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testing, code analysis, and deployment when new versions are saved to version control are three examples.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BENEFITS OF VERSION CONTROL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learn.microsoft.com/en-us/azure/devops/media/icons/blue-add-icon.png?view=azure-dev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6038"/>
            <a:ext cx="1714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057" y="1880098"/>
            <a:ext cx="1999570" cy="199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2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233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060179"/>
            <a:ext cx="11899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 To store the code of a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project.</a:t>
            </a:r>
          </a:p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Track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and manage each and every change done in code by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team.</a:t>
            </a:r>
          </a:p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Multiple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team members can work on code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without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any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issue.</a:t>
            </a:r>
          </a:p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Can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create several copies (using branching systems) to work on different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task.</a:t>
            </a:r>
          </a:p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No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need to keep multiple versions for build (As it provides tag feature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).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USE OF REPO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58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234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060179"/>
            <a:ext cx="118993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 Everyone who has some data (code, file, image etc...) related to a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project.</a:t>
            </a:r>
          </a:p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If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an individual is working on a project then he/ she also must use version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control.</a:t>
            </a:r>
          </a:p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Every team to manage their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code.</a:t>
            </a:r>
          </a:p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Scrum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master or PO can use to manage their reports and documents.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 SHOULD USE REPO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4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235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060179"/>
            <a:ext cx="11899384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In azure Repo there are 2 type of version controls are available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lvl="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US" altLang="en-US" sz="2400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 (Distributed version control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3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. TFVC - Team foundation version control (Centralized version control)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TYPES OF VERSION CONTROL IN REPO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Introduction to Version Control | Linode Do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0" y="3379868"/>
            <a:ext cx="4400459" cy="289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7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0" y="3017519"/>
            <a:ext cx="5128686" cy="8436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GIT VS TFVC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24954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237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76795" y="1683128"/>
            <a:ext cx="7124017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vs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TFVC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works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TFVC works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238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1072714"/>
            <a:ext cx="12016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is a distributed version control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system. 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TFVC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a Centralized version control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system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GIT VS TFVC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git (1) - Version Control Syste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3"/>
          <a:stretch/>
        </p:blipFill>
        <p:spPr bwMode="auto">
          <a:xfrm>
            <a:off x="1093062" y="3027235"/>
            <a:ext cx="5266032" cy="326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a Version Control System &amp; Do You Need One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6"/>
          <a:stretch/>
        </p:blipFill>
        <p:spPr bwMode="auto">
          <a:xfrm>
            <a:off x="6492241" y="3027235"/>
            <a:ext cx="4624250" cy="326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239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26436" y="1060179"/>
            <a:ext cx="1189938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TFVC uses a centralized repository model, meaning there is a single central repository that contains all versions of the code.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Developers typically clone a working copy of the entire repository onto their local machines.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TFVC WORKS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955" y="3118837"/>
            <a:ext cx="7126549" cy="32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8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1175657" y="704340"/>
            <a:ext cx="8717027" cy="939599"/>
          </a:xfrm>
        </p:spPr>
        <p:txBody>
          <a:bodyPr/>
          <a:lstStyle/>
          <a:p>
            <a:pPr algn="ctr"/>
            <a:r>
              <a:rPr lang="en-US" dirty="0"/>
              <a:t>	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AZURE PIPELINE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795709"/>
            <a:ext cx="9462614" cy="4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8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240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640738"/>
            <a:ext cx="11899384" cy="308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is a distributed version control system, allowing each developer to have a complete copy of the repository on their local machine. This enables offline work and provides resilience.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operates on a commit-based system, where each commit represents a snapshot of the project at a specific point in time.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GIT WORKS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645" y="3807501"/>
            <a:ext cx="5809691" cy="27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241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228567"/>
            <a:ext cx="11899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Both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are used to manage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Both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be used by individual or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team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Both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provide branching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system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Both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provide history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changes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Both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are used to merge code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GIT &amp; TFVC COMMON FEATURES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0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242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228567"/>
            <a:ext cx="11899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Operation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are fast as everything happens in an distributed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mode.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an entire replica (i.e. local repo) is available on developer machine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 While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TFVC it is not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available.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Merging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Pull request, Code review is easy in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used by most of the software development team.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WHICH ONE WE SHOULD USE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43692" y="4180113"/>
            <a:ext cx="5128686" cy="8436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WITH GIT VS TFVC VERSION CONTROL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24954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9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244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37606" y="1683128"/>
            <a:ext cx="712401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Create Project With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andTFVC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245</a:t>
            </a:fld>
            <a:endParaRPr lang="en-US" noProof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PROJECT WITH GIT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Snagit_SNGOUT21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26" y="1246673"/>
            <a:ext cx="6059553" cy="50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4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246</a:t>
            </a:fld>
            <a:endParaRPr lang="en-US" noProof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PROJECT WITH GIT</a:t>
            </a:r>
          </a:p>
        </p:txBody>
      </p:sp>
      <p:pic>
        <p:nvPicPr>
          <p:cNvPr id="2" name="Snagit_SNGOUT21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73" y="1319754"/>
            <a:ext cx="10088530" cy="457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2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247</a:t>
            </a:fld>
            <a:endParaRPr lang="en-US" noProof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PROJECT WITH GIT</a:t>
            </a:r>
          </a:p>
        </p:txBody>
      </p:sp>
      <p:pic>
        <p:nvPicPr>
          <p:cNvPr id="2" name="Snagit_SNGOUT21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96" y="1411193"/>
            <a:ext cx="9627297" cy="43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248</a:t>
            </a:fld>
            <a:endParaRPr lang="en-US" noProof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PROJECT WITH 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TFVC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nagit_SNGOUT21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64" y="1331455"/>
            <a:ext cx="4776597" cy="480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249</a:t>
            </a:fld>
            <a:endParaRPr lang="en-US" noProof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PROJECT WITH 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TFVC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Snagit_SNGOUT21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365890"/>
            <a:ext cx="10402388" cy="4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3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392342" y="521460"/>
            <a:ext cx="10884309" cy="939599"/>
          </a:xfrm>
        </p:spPr>
        <p:txBody>
          <a:bodyPr/>
          <a:lstStyle/>
          <a:p>
            <a:pPr algn="ctr"/>
            <a:r>
              <a:rPr lang="en-US" dirty="0"/>
              <a:t>	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AZURE REPOS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36" y="1643939"/>
            <a:ext cx="9979715" cy="47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0" y="3487782"/>
            <a:ext cx="5128686" cy="8436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CLONE AZURE REPO IN LOCAL 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24954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1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251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37606" y="1683128"/>
            <a:ext cx="712401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Clone in Local system</a:t>
            </a: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81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252</a:t>
            </a:fld>
            <a:endParaRPr lang="en-US" noProof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GIT CLONE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897528"/>
            <a:ext cx="12045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Create a folder in your local system and open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cmd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in that folder.</a:t>
            </a:r>
          </a:p>
        </p:txBody>
      </p:sp>
      <p:pic>
        <p:nvPicPr>
          <p:cNvPr id="4" name="Snagit_SNGOUT2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54" y="2095572"/>
            <a:ext cx="9724492" cy="34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3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253</a:t>
            </a:fld>
            <a:endParaRPr lang="en-US" noProof="0"/>
          </a:p>
        </p:txBody>
      </p:sp>
      <p:pic>
        <p:nvPicPr>
          <p:cNvPr id="2" name="Snagit_SNGOUT210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"/>
          <a:stretch/>
        </p:blipFill>
        <p:spPr>
          <a:xfrm>
            <a:off x="1166548" y="1616662"/>
            <a:ext cx="10303039" cy="44152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35577"/>
            <a:ext cx="1214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Copy the repository link.</a:t>
            </a:r>
          </a:p>
        </p:txBody>
      </p:sp>
    </p:spTree>
    <p:extLst>
      <p:ext uri="{BB962C8B-B14F-4D97-AF65-F5344CB8AC3E}">
        <p14:creationId xmlns:p14="http://schemas.microsoft.com/office/powerpoint/2010/main" val="19821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254</a:t>
            </a:fld>
            <a:endParaRPr lang="en-US" noProof="0"/>
          </a:p>
        </p:txBody>
      </p:sp>
      <p:pic>
        <p:nvPicPr>
          <p:cNvPr id="4" name="Snagit_SNGOUT2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21" y="1509232"/>
            <a:ext cx="9323809" cy="4876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3326"/>
            <a:ext cx="11886322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Clone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repository using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clone command.</a:t>
            </a:r>
          </a:p>
        </p:txBody>
      </p:sp>
    </p:spTree>
    <p:extLst>
      <p:ext uri="{BB962C8B-B14F-4D97-AF65-F5344CB8AC3E}">
        <p14:creationId xmlns:p14="http://schemas.microsoft.com/office/powerpoint/2010/main" val="220134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255</a:t>
            </a:fld>
            <a:endParaRPr lang="en-US" noProof="0"/>
          </a:p>
        </p:txBody>
      </p:sp>
      <p:sp>
        <p:nvSpPr>
          <p:cNvPr id="5" name="TextBox 4"/>
          <p:cNvSpPr txBox="1"/>
          <p:nvPr/>
        </p:nvSpPr>
        <p:spPr>
          <a:xfrm>
            <a:off x="257341" y="535577"/>
            <a:ext cx="11886322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content of the repositories will be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mirrored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on your local system.</a:t>
            </a:r>
          </a:p>
        </p:txBody>
      </p:sp>
      <p:pic>
        <p:nvPicPr>
          <p:cNvPr id="6" name="Snagit_SNGOUT21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1" y="1829047"/>
            <a:ext cx="8904762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256</a:t>
            </a:fld>
            <a:endParaRPr lang="en-US" noProof="0"/>
          </a:p>
        </p:txBody>
      </p:sp>
      <p:pic>
        <p:nvPicPr>
          <p:cNvPr id="3" name="Snagit_SNGOUT2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95" y="1284705"/>
            <a:ext cx="9323809" cy="4876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626" y="326571"/>
            <a:ext cx="11886322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Create the .NET demo project</a:t>
            </a:r>
          </a:p>
        </p:txBody>
      </p:sp>
    </p:spTree>
    <p:extLst>
      <p:ext uri="{BB962C8B-B14F-4D97-AF65-F5344CB8AC3E}">
        <p14:creationId xmlns:p14="http://schemas.microsoft.com/office/powerpoint/2010/main" val="268735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257</a:t>
            </a:fld>
            <a:endParaRPr lang="en-US" noProof="0"/>
          </a:p>
        </p:txBody>
      </p:sp>
      <p:pic>
        <p:nvPicPr>
          <p:cNvPr id="5" name="Snagit_SNGOUT2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1"/>
          <a:stretch/>
        </p:blipFill>
        <p:spPr>
          <a:xfrm>
            <a:off x="1610773" y="1615806"/>
            <a:ext cx="8685544" cy="45367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7341" y="535577"/>
            <a:ext cx="11886322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Open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cmd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at this Demo project</a:t>
            </a:r>
          </a:p>
        </p:txBody>
      </p:sp>
    </p:spTree>
    <p:extLst>
      <p:ext uri="{BB962C8B-B14F-4D97-AF65-F5344CB8AC3E}">
        <p14:creationId xmlns:p14="http://schemas.microsoft.com/office/powerpoint/2010/main" val="46672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258</a:t>
            </a:fld>
            <a:endParaRPr lang="en-US" noProof="0"/>
          </a:p>
        </p:txBody>
      </p:sp>
      <p:pic>
        <p:nvPicPr>
          <p:cNvPr id="6" name="Snagit_SNGOUT2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41" y="1509232"/>
            <a:ext cx="9323809" cy="4876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421927" y="352697"/>
            <a:ext cx="11886322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add  –all (It will add all content to the local server)</a:t>
            </a:r>
          </a:p>
        </p:txBody>
      </p:sp>
    </p:spTree>
    <p:extLst>
      <p:ext uri="{BB962C8B-B14F-4D97-AF65-F5344CB8AC3E}">
        <p14:creationId xmlns:p14="http://schemas.microsoft.com/office/powerpoint/2010/main" val="13177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259</a:t>
            </a:fld>
            <a:endParaRPr lang="en-US" noProof="0"/>
          </a:p>
        </p:txBody>
      </p:sp>
      <p:pic>
        <p:nvPicPr>
          <p:cNvPr id="2" name="Snagit_SNGOUT2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95" y="1284705"/>
            <a:ext cx="9323809" cy="4876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421927" y="352697"/>
            <a:ext cx="11886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push origin master (It will add all content to the remote server)</a:t>
            </a:r>
          </a:p>
        </p:txBody>
      </p:sp>
    </p:spTree>
    <p:extLst>
      <p:ext uri="{BB962C8B-B14F-4D97-AF65-F5344CB8AC3E}">
        <p14:creationId xmlns:p14="http://schemas.microsoft.com/office/powerpoint/2010/main" val="10370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783771" y="612900"/>
            <a:ext cx="10384972" cy="939599"/>
          </a:xfrm>
        </p:spPr>
        <p:txBody>
          <a:bodyPr/>
          <a:lstStyle/>
          <a:p>
            <a:pPr algn="ctr"/>
            <a:r>
              <a:rPr lang="en-US" dirty="0"/>
              <a:t>	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AZURE TEST PLAN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24" y="1643939"/>
            <a:ext cx="9426430" cy="45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1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0" y="3487782"/>
            <a:ext cx="5128686" cy="8436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AZURE PIPELINE BASICS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24954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2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261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37606" y="1683128"/>
            <a:ext cx="71240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Pipeline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 in Pipeline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Application Type &amp; Languages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Source Code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Deployment Target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Pipeline Pricing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CI and CD in Pipeline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When CI and CD are Triggered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6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262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228567"/>
            <a:ext cx="118993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Pipeline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DevOps is a set of process (automated or can be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triggered manually)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which is used to make available your project code to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users.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Azure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Pipelines is a cloud service that you can use to automatically build and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test your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code project and make it available to other users.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46307" y="441367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PIPELINES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3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263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228567"/>
            <a:ext cx="11899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Pipeline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azure DevOps is designed as per project need.”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increase or decrease number of steps while designing the pipeline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PROCESS IN PILELINE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nagit_SNGOUT21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42" y="3140189"/>
            <a:ext cx="8182870" cy="294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264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26436" y="1608300"/>
            <a:ext cx="11899384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Azure DevOps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works with any programming language and any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platform.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 —.NET, .NET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Core, Python, C#, Java, JavaScript, Angular, PHP, Ruby, C++ etc..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441367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APPLICATION TYPE &amp; LANGUAGE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1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265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060179"/>
            <a:ext cx="120456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Your project source code must be in a version control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system.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Azure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Pipelines integrates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with: 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GitHub,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GitHub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Enterprise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Azure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Repos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&amp; TFVC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Bitbucket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Cloud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Subversion.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SOURCE CODE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55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266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DevOps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be used to deploy your code on multiple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targets.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Example —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Container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registries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VM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(Virtual machine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),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Azure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Service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Any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cloud target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Any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on-premises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DEPLOYMENT TARGET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26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267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For public repo — Always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Free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For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private repo — 30 hours free every month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PIPELINE PRICING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9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268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Cl (Continuous Integration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):</a:t>
            </a:r>
          </a:p>
          <a:p>
            <a:pPr lvl="5">
              <a:lnSpc>
                <a:spcPct val="200000"/>
              </a:lnSpc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Cl is used to automate tests and build for the projects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 It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used to find bugs or other build issue in early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phase.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CD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(Continuous Delivery): 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5">
              <a:lnSpc>
                <a:spcPct val="20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used to automatically deploy and test code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 multiple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stages (environments like dev,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QA,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staging etc.) to maintain the quality.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CI &amp; CD IN PIPELINES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5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269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Manually: 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5">
              <a:lnSpc>
                <a:spcPct val="20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Anytime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you can run the Cl, CD pipeline to build and test your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Automatically:</a:t>
            </a:r>
          </a:p>
          <a:p>
            <a:pPr lvl="5">
              <a:lnSpc>
                <a:spcPct val="20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On each commit</a:t>
            </a:r>
          </a:p>
          <a:p>
            <a:pPr lvl="5">
              <a:lnSpc>
                <a:spcPct val="20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On a fix interval</a:t>
            </a:r>
          </a:p>
          <a:p>
            <a:pPr lvl="5">
              <a:lnSpc>
                <a:spcPct val="20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At a particular time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 CI &amp; CD ARE TRIGGERED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796834" y="521460"/>
            <a:ext cx="10267406" cy="939599"/>
          </a:xfrm>
        </p:spPr>
        <p:txBody>
          <a:bodyPr/>
          <a:lstStyle/>
          <a:p>
            <a:pPr algn="ctr"/>
            <a:r>
              <a:rPr lang="en-US" dirty="0"/>
              <a:t>	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AZURE ARTIFACT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71" y="1617813"/>
            <a:ext cx="9771469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17565" y="3540033"/>
            <a:ext cx="5128686" cy="8436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NEW BUILD ( CI ) PIPELINE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24954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2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271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811480" y="2156195"/>
            <a:ext cx="7124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create new build (Cl)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pipeline.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Get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success/ error notification on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email.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View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build logs to fix the error.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821906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6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272</a:t>
            </a:fld>
            <a:endParaRPr lang="en-US" noProof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99105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CLONE GIT IN LOCAL SYSTEM</a:t>
            </a:r>
          </a:p>
        </p:txBody>
      </p:sp>
      <p:pic>
        <p:nvPicPr>
          <p:cNvPr id="3" name="Snagit_SNGOUT21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01" y="1227997"/>
            <a:ext cx="10376798" cy="47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273</a:t>
            </a:fld>
            <a:endParaRPr lang="en-US" noProof="0"/>
          </a:p>
        </p:txBody>
      </p:sp>
      <p:pic>
        <p:nvPicPr>
          <p:cNvPr id="3" name="Snagit_SNGOUT21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64" y="1305770"/>
            <a:ext cx="9323809" cy="4876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6309" y="374737"/>
            <a:ext cx="12045691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clone</a:t>
            </a:r>
          </a:p>
        </p:txBody>
      </p:sp>
    </p:spTree>
    <p:extLst>
      <p:ext uri="{BB962C8B-B14F-4D97-AF65-F5344CB8AC3E}">
        <p14:creationId xmlns:p14="http://schemas.microsoft.com/office/powerpoint/2010/main" val="4846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274</a:t>
            </a:fld>
            <a:endParaRPr lang="en-US" noProof="0"/>
          </a:p>
        </p:txBody>
      </p:sp>
      <p:pic>
        <p:nvPicPr>
          <p:cNvPr id="3" name="Snagit_SNGOUT21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95" y="1509232"/>
            <a:ext cx="9323809" cy="4876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8743" y="413925"/>
            <a:ext cx="12045691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Demo Project</a:t>
            </a:r>
          </a:p>
        </p:txBody>
      </p:sp>
    </p:spTree>
    <p:extLst>
      <p:ext uri="{BB962C8B-B14F-4D97-AF65-F5344CB8AC3E}">
        <p14:creationId xmlns:p14="http://schemas.microsoft.com/office/powerpoint/2010/main" val="97782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275</a:t>
            </a:fld>
            <a:endParaRPr lang="en-US" noProof="0"/>
          </a:p>
        </p:txBody>
      </p:sp>
      <p:pic>
        <p:nvPicPr>
          <p:cNvPr id="2" name="Snagit_SNGOUT21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00" y="1284705"/>
            <a:ext cx="9323809" cy="4876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87317"/>
            <a:ext cx="12045691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content to the local server</a:t>
            </a:r>
          </a:p>
        </p:txBody>
      </p:sp>
    </p:spTree>
    <p:extLst>
      <p:ext uri="{BB962C8B-B14F-4D97-AF65-F5344CB8AC3E}">
        <p14:creationId xmlns:p14="http://schemas.microsoft.com/office/powerpoint/2010/main" val="20308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276</a:t>
            </a:fld>
            <a:endParaRPr lang="en-US" noProof="0"/>
          </a:p>
        </p:txBody>
      </p:sp>
      <p:pic>
        <p:nvPicPr>
          <p:cNvPr id="2" name="Snagit_SNGOUT21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52" y="1369728"/>
            <a:ext cx="9323809" cy="4876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8743" y="374254"/>
            <a:ext cx="12045691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content to the remote server. </a:t>
            </a:r>
          </a:p>
        </p:txBody>
      </p:sp>
    </p:spTree>
    <p:extLst>
      <p:ext uri="{BB962C8B-B14F-4D97-AF65-F5344CB8AC3E}">
        <p14:creationId xmlns:p14="http://schemas.microsoft.com/office/powerpoint/2010/main" val="5166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277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228567"/>
            <a:ext cx="11899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Pipeline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azure DevOps is designed as per project need.”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increase or decrease number of steps while designing the pipeline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2" name="Snagit_SNGOUT21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84" y="1228567"/>
            <a:ext cx="10350138" cy="46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5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278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228567"/>
            <a:ext cx="11899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Pipeline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azure DevOps is designed as per project need.”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increase or decrease number of steps while designing the pipeline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CREATE CI PILELINE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nagit_SNGOUT21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5" y="1270419"/>
            <a:ext cx="10923809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279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 Content</a:t>
            </a:r>
          </a:p>
        </p:txBody>
      </p:sp>
      <p:pic>
        <p:nvPicPr>
          <p:cNvPr id="2" name="Snagit_SNGOUT21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43" y="1302833"/>
            <a:ext cx="8352381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2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78490" y="1225998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8" y="2319751"/>
            <a:ext cx="5053453" cy="20936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AN ORGANIZATION</a:t>
            </a:r>
          </a:p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On AZURE DEVOPS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72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280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28744" y="392544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 Repository </a:t>
            </a:r>
          </a:p>
        </p:txBody>
      </p:sp>
      <p:pic>
        <p:nvPicPr>
          <p:cNvPr id="2" name="Snagit_SNGOUT21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7" y="1411843"/>
            <a:ext cx="10331839" cy="46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8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281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26436" y="11048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Code configure</a:t>
            </a:r>
          </a:p>
        </p:txBody>
      </p:sp>
      <p:pic>
        <p:nvPicPr>
          <p:cNvPr id="2" name="Snagit_SNGOUT21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48" y="1072279"/>
            <a:ext cx="8161905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282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480442" y="274978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Save the code</a:t>
            </a:r>
          </a:p>
        </p:txBody>
      </p:sp>
      <p:pic>
        <p:nvPicPr>
          <p:cNvPr id="2" name="Snagit_SNGOUT21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5" y="1396069"/>
            <a:ext cx="10938498" cy="437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283</a:t>
            </a:fld>
            <a:endParaRPr lang="en-US" noProof="0"/>
          </a:p>
        </p:txBody>
      </p:sp>
      <p:pic>
        <p:nvPicPr>
          <p:cNvPr id="2" name="Snagit_SNGOUT2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212" y="1221619"/>
            <a:ext cx="4770195" cy="50592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689448" y="307607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Save and Run Pipeline</a:t>
            </a:r>
          </a:p>
        </p:txBody>
      </p:sp>
    </p:spTree>
    <p:extLst>
      <p:ext uri="{BB962C8B-B14F-4D97-AF65-F5344CB8AC3E}">
        <p14:creationId xmlns:p14="http://schemas.microsoft.com/office/powerpoint/2010/main" val="227275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284</a:t>
            </a:fld>
            <a:endParaRPr lang="en-US" noProof="0"/>
          </a:p>
        </p:txBody>
      </p:sp>
      <p:pic>
        <p:nvPicPr>
          <p:cNvPr id="2" name="Snagit_SNGOUT21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9" y="1568245"/>
            <a:ext cx="10923809" cy="471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737248"/>
            <a:ext cx="10569856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Check the job logs of the pipeline.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CHECK THE JOB LOGS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8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285</a:t>
            </a:fld>
            <a:endParaRPr lang="en-US" noProof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24147"/>
          <a:stretch/>
        </p:blipFill>
        <p:spPr>
          <a:xfrm>
            <a:off x="1405953" y="954247"/>
            <a:ext cx="9279465" cy="50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286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1228567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lnSpc>
                <a:spcPct val="20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5" name="Snagit_SNGOUT21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07" y="836681"/>
            <a:ext cx="8998064" cy="509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0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287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1409760"/>
            <a:ext cx="11899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lnSpc>
                <a:spcPct val="20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Result of Pipeline also sent to your registered email.</a:t>
            </a:r>
          </a:p>
        </p:txBody>
      </p:sp>
      <p:pic>
        <p:nvPicPr>
          <p:cNvPr id="5" name="Snagit_SNGOUT21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96" y="2408898"/>
            <a:ext cx="10801452" cy="297738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622560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GET SUCCESS/ ERROR NOTIFICATION ON EMAIL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14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17565" y="3540033"/>
            <a:ext cx="5128686" cy="8436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KEY CONCEPT IN AZURE PIPELINE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24954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6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289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720040" y="2169258"/>
            <a:ext cx="7124017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Key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concepts in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Pipeline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Agent, Approvals,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Artifact ,Environment 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Job, Run,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Stage ,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Trigger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821906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53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1098863" y="2359463"/>
            <a:ext cx="6683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organization in Azure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DevOps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create an organization on Azure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DevOps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Organization settings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129216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3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290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When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your build or deployment runs, the system begins one or more jobs. An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agent is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installable software that runs one job at a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time.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build your code or deploy your software using Azure Pipelines, you need at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least one agent. 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DevOps we can use two types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agent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Microsoft-hosted agent</a:t>
            </a:r>
          </a:p>
          <a:p>
            <a:pPr marL="2628900" lvl="5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Self-hosted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agent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AGENT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291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Approvals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are a set of validations which are required before a deployment can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be performed.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Example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Getting permission from someone in a team before the deployment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on production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APPROVALS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75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292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artifact is a collection of files or packages which are created by a build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run.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These artifacts are then made available for the next task i.e. deployment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Artifacts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ARTIFACTS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09" y="3274976"/>
            <a:ext cx="9276669" cy="29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4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293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An environment is the place where we deploy our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application.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environment is a collection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resources.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Example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VMs, Container, Web app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etc.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release pipeline can deploy the code on one or more VMs (Environments) after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build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pipeline is completed.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ENVIRONMENT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294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job represents an execution boundary of a set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steps.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All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of the steps run together on the same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agent.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For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example, you might build two configurations - x86 and x64. In this case, you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have one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build stage and two jobs.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JOB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3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295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One execution of a pipeline (build or release) is known as run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 step involves setting up the execution environment, ensuring the required dependencies and tools are available for the subsequent tasks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"run" step includes mechanisms for handling errors during execution, with detailed logging to provide insights into each task's outcome, facilitating troubleshooting and debugging.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RUN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64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296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stage is used to mark separation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concerns.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Example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Creating build for QA, Staging, Production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etc.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Each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stage contains one or more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Jobs.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Stage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very important in adding an extra level of validation before your code goes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 production.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STAGE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6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297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trigger is a setup that tells the pipeline when to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run.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configure a pipeline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when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New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push in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repo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scheduled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time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Upon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completion of another build.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TRIGGER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68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31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30627" y="4075610"/>
            <a:ext cx="5128686" cy="8436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PIPELINE USING CLASSIC EDITOR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24954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3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299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785355" y="1956886"/>
            <a:ext cx="7124017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create new build (Cl)pipeline using classis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editor.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will create build pipeline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with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Asp.Net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application.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1017287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4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88" y="2860766"/>
            <a:ext cx="10143235" cy="967047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SOFTWARE DEVELOPMNET LIFECYCLE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3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46" y="2834640"/>
            <a:ext cx="10143235" cy="967047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300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First Upload updated code to the remote Server</a:t>
            </a:r>
          </a:p>
        </p:txBody>
      </p:sp>
      <p:pic>
        <p:nvPicPr>
          <p:cNvPr id="3" name="Snagit_SNGOUT20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5738"/>
          <a:stretch/>
        </p:blipFill>
        <p:spPr>
          <a:xfrm>
            <a:off x="1129110" y="1384663"/>
            <a:ext cx="10287257" cy="41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0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301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340293"/>
            <a:ext cx="1219200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 Use the Classic editor.</a:t>
            </a:r>
          </a:p>
        </p:txBody>
      </p:sp>
      <p:pic>
        <p:nvPicPr>
          <p:cNvPr id="2" name="Snagit_SNGOUT2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83" y="1308196"/>
            <a:ext cx="8144627" cy="48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302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 Team Project, Repository and Branch.</a:t>
            </a:r>
          </a:p>
        </p:txBody>
      </p:sp>
      <p:pic>
        <p:nvPicPr>
          <p:cNvPr id="2" name="Snagit_SNGOUT2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16" y="1344679"/>
            <a:ext cx="10010503" cy="41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2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303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 the application.</a:t>
            </a:r>
          </a:p>
        </p:txBody>
      </p:sp>
      <p:pic>
        <p:nvPicPr>
          <p:cNvPr id="3" name="Snagit_SNGOUT21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9" y="1147374"/>
            <a:ext cx="10824214" cy="51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304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application detail are mentioned here.</a:t>
            </a:r>
          </a:p>
        </p:txBody>
      </p:sp>
      <p:pic>
        <p:nvPicPr>
          <p:cNvPr id="3" name="Snagit_SNGOUT2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12" y="1397145"/>
            <a:ext cx="8106922" cy="49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1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305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Customize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and add the necessary variables to meet the project's needs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Snagit_SNGOUT2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5" y="1422827"/>
            <a:ext cx="10413065" cy="49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306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Save the Pipeline.</a:t>
            </a:r>
          </a:p>
        </p:txBody>
      </p:sp>
      <p:pic>
        <p:nvPicPr>
          <p:cNvPr id="2" name="Snagit_SNGOUT2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30" y="1384931"/>
            <a:ext cx="10223342" cy="48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307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Run the pipeline and see the pipeline logs.</a:t>
            </a:r>
          </a:p>
        </p:txBody>
      </p:sp>
      <p:pic>
        <p:nvPicPr>
          <p:cNvPr id="2" name="Snagit_SNGOUT2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22" y="1531146"/>
            <a:ext cx="9213669" cy="439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5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32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30627" y="4075610"/>
            <a:ext cx="5128686" cy="8436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NEW RELEASE ( CD ) PIPELINE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24954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309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744583" y="1878546"/>
            <a:ext cx="7060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to create AWS Instance.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How to create new release (CD) pipeline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Create deployment group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Creating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releases and monitoring deployments</a:t>
            </a: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821906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8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ORGANIZATION IN AZURE DEVOPS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2" y="1202323"/>
            <a:ext cx="10086109" cy="5327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Azure DevOps there is a structure of your work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structure depends on Organizations, Projects and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Teams.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organization is a mechanism for organizing and connecting groups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related projects.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Each project must belong to an organization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work with Azure DevOps you must have at least one Organization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You can create more than one organizations also.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6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310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Open the AWS Console to create the VM.</a:t>
            </a:r>
          </a:p>
        </p:txBody>
      </p:sp>
      <p:pic>
        <p:nvPicPr>
          <p:cNvPr id="4" name="image11.jpeg"/>
          <p:cNvPicPr/>
          <p:nvPr/>
        </p:nvPicPr>
        <p:blipFill rotWithShape="1">
          <a:blip r:embed="rId3" cstate="print"/>
          <a:srcRect l="-642" t="7811" r="10108" b="762"/>
          <a:stretch/>
        </p:blipFill>
        <p:spPr>
          <a:xfrm>
            <a:off x="1254034" y="1369284"/>
            <a:ext cx="9157064" cy="50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 Launch Instance to create VM in AWS.</a:t>
            </a:r>
          </a:p>
        </p:txBody>
      </p:sp>
      <p:pic>
        <p:nvPicPr>
          <p:cNvPr id="5" name="image13.jpeg"/>
          <p:cNvPicPr/>
          <p:nvPr/>
        </p:nvPicPr>
        <p:blipFill rotWithShape="1">
          <a:blip r:embed="rId3" cstate="print"/>
          <a:srcRect r="1000" b="4762"/>
          <a:stretch/>
        </p:blipFill>
        <p:spPr>
          <a:xfrm>
            <a:off x="1358536" y="1199468"/>
            <a:ext cx="8948057" cy="51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6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Chose the AMI.</a:t>
            </a:r>
          </a:p>
        </p:txBody>
      </p:sp>
      <p:pic>
        <p:nvPicPr>
          <p:cNvPr id="4" name="image14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6469" y="1295306"/>
            <a:ext cx="8961122" cy="48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313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34029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Chose the Amazon RDS for database.</a:t>
            </a:r>
          </a:p>
        </p:txBody>
      </p:sp>
      <p:pic>
        <p:nvPicPr>
          <p:cNvPr id="4" name="image15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9" y="1317033"/>
            <a:ext cx="10075817" cy="50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2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314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 the instance type.</a:t>
            </a:r>
          </a:p>
        </p:txBody>
      </p:sp>
      <p:pic>
        <p:nvPicPr>
          <p:cNvPr id="4" name="image18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1965" y="1345474"/>
            <a:ext cx="9409611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4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315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the instance detail.</a:t>
            </a:r>
          </a:p>
        </p:txBody>
      </p:sp>
      <p:pic>
        <p:nvPicPr>
          <p:cNvPr id="4" name="image19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024" y="1252028"/>
            <a:ext cx="10154194" cy="52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316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storage for the VM.</a:t>
            </a:r>
          </a:p>
        </p:txBody>
      </p:sp>
      <p:pic>
        <p:nvPicPr>
          <p:cNvPr id="4" name="image20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021" y="1231637"/>
            <a:ext cx="9919063" cy="49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317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tags (Tags are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key-value pairs that help you identify resources based on settings that are relevant to your organization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" name="image2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485" y="2043102"/>
            <a:ext cx="9795645" cy="434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318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340293"/>
            <a:ext cx="12192000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Configure and Security group then click review launch.</a:t>
            </a:r>
          </a:p>
        </p:txBody>
      </p:sp>
      <p:pic>
        <p:nvPicPr>
          <p:cNvPr id="5" name="image28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6691" y="1276819"/>
            <a:ext cx="9618617" cy="50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4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319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AWS VM is created.</a:t>
            </a:r>
          </a:p>
        </p:txBody>
      </p:sp>
      <p:pic>
        <p:nvPicPr>
          <p:cNvPr id="4" name="image33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9086" y="1212839"/>
            <a:ext cx="9906000" cy="531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Multiple Organizations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2" y="1263935"/>
            <a:ext cx="10086109" cy="382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If you have large number of projects in your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company.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treat an organization as an account, business units,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sub-companies, group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etc..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Each organization will have its own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URL.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Example —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://dev.azure.com/{organization-name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hlinkClick r:id="rId2"/>
              </a:rPr>
              <a:t>}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64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320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the key for the VM.</a:t>
            </a:r>
          </a:p>
        </p:txBody>
      </p:sp>
      <p:pic>
        <p:nvPicPr>
          <p:cNvPr id="4" name="image36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4034" y="1463041"/>
            <a:ext cx="9265919" cy="44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Connect with the AWS VM</a:t>
            </a:r>
          </a:p>
        </p:txBody>
      </p:sp>
      <p:pic>
        <p:nvPicPr>
          <p:cNvPr id="4" name="image37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021" y="1265091"/>
            <a:ext cx="10193383" cy="52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3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These are the credentials of AWS Instance.</a:t>
            </a:r>
          </a:p>
        </p:txBody>
      </p:sp>
      <p:pic>
        <p:nvPicPr>
          <p:cNvPr id="4" name="image39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347" y="1362266"/>
            <a:ext cx="8978537" cy="4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323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Conect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Remote Desktop using Instance Credentials.</a:t>
            </a:r>
          </a:p>
        </p:txBody>
      </p:sp>
      <p:pic>
        <p:nvPicPr>
          <p:cNvPr id="4" name="image42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4846" y="1198494"/>
            <a:ext cx="9474924" cy="47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324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 Team Project, Repository and Branch.</a:t>
            </a:r>
          </a:p>
        </p:txBody>
      </p:sp>
      <p:pic>
        <p:nvPicPr>
          <p:cNvPr id="4" name="image45.jpeg"/>
          <p:cNvPicPr/>
          <p:nvPr/>
        </p:nvPicPr>
        <p:blipFill rotWithShape="1">
          <a:blip r:embed="rId3" cstate="print"/>
          <a:srcRect r="20486" b="27183"/>
          <a:stretch/>
        </p:blipFill>
        <p:spPr>
          <a:xfrm>
            <a:off x="1045029" y="1296951"/>
            <a:ext cx="9548949" cy="48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325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" y="966652"/>
            <a:ext cx="120456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deployment group is a logical set of deployment target machines that have agents installed on each one.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Deployment groups represent the physical environments; for example, "Dev", "Test", or "Production" environment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effect, a deployment group is just another grouping of agents, much like an agent pool.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272979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DEPLOYMENT GROUP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1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326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From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within your project, select Pipelines &gt; Deployment groups. Then Select Add a deployment group.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508" y="1909953"/>
            <a:ext cx="97536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327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Enter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 Deployment group name and then select Create. A registration script will be generated. Select the Type of target to register and then select Use a personal access token in the script for authentication. Finally, select Copy script to the clipboard.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41" y="2625049"/>
            <a:ext cx="8456734" cy="3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328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Log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onto each of your target machines and run the script from an elevated PowerShell command prompt to register it as a target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server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age54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3852" y="1973467"/>
            <a:ext cx="9474924" cy="44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329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340293"/>
            <a:ext cx="11899384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When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prompted to enter tags for your agent, press Y and enter the tag(s) you will use to filter subsets of the servers.</a:t>
            </a:r>
          </a:p>
        </p:txBody>
      </p:sp>
      <p:pic>
        <p:nvPicPr>
          <p:cNvPr id="4" name="image56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8799" y="2090058"/>
            <a:ext cx="9344297" cy="39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57" y="386504"/>
            <a:ext cx="10143235" cy="967047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74" y="2249138"/>
            <a:ext cx="7419703" cy="4019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4704" y="1179635"/>
            <a:ext cx="11132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Click on the New organization to create Organization.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330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-28743" y="1463040"/>
            <a:ext cx="12045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Classic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release pipelines provide developers with a framework for deploying applications to multiple environments efficiently and securely. </a:t>
            </a: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Using classic release pipelines, you can automate testing and deployment processes, set up flexible deployment strategies, incorporate approval workflows, and ensure smooth application transitions across various stages.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28743" y="540002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CLASSIC RELEASE PIPELINE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74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331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From within your project, select Pipelines &gt; 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Release.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Then Select Add a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New Pipeline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Snagit_SNGOUT2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54" y="1511817"/>
            <a:ext cx="10005507" cy="47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332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117564" y="562361"/>
            <a:ext cx="11899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Use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search bar to find the IIS Website Deployment template, and then select Apply.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Snagit_SNGOUT20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77" y="1268387"/>
            <a:ext cx="10440474" cy="49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333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Add an artifact to add your build artifact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Snagit_SNGOUT20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17" y="1174403"/>
            <a:ext cx="7023782" cy="50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334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Build, and then select your Project and your Source (build pipeline). Select Add when you are done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Snagit_SNGOUT20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86" y="1731557"/>
            <a:ext cx="9207027" cy="43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6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335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 Continuous deployment trigger icon in the Artifacts section. </a:t>
            </a:r>
          </a:p>
        </p:txBody>
      </p:sp>
      <p:pic>
        <p:nvPicPr>
          <p:cNvPr id="3" name="Snagit_SNGOUT210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14"/>
          <a:stretch/>
        </p:blipFill>
        <p:spPr>
          <a:xfrm>
            <a:off x="2140364" y="1709804"/>
            <a:ext cx="7042823" cy="467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8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336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Enable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 Continuous deployment trigger, and add the main branch as a filter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Snagit_SNGOUT21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59" y="1503282"/>
            <a:ext cx="9755724" cy="46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3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337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Tasks, and then select IIS Deployment. Select the deployment group you created earlier from the dropdown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menu and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Select Save when you are done.</a:t>
            </a:r>
          </a:p>
        </p:txBody>
      </p:sp>
      <p:pic>
        <p:nvPicPr>
          <p:cNvPr id="1026" name="Picture 2" descr="A screenshot showing how to set up the IIS deployment group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42" y="2115388"/>
            <a:ext cx="8345914" cy="382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8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338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Select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 Pipelines &gt; Releases, and then select Create release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age105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8171" y="1635139"/>
            <a:ext cx="8338457" cy="431882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778240" y="2259874"/>
            <a:ext cx="1031966" cy="44413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339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Check that the artifact version you want to use is selected and then select Create.</a:t>
            </a:r>
          </a:p>
        </p:txBody>
      </p:sp>
      <p:pic>
        <p:nvPicPr>
          <p:cNvPr id="5" name="image115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6284" y="1395719"/>
            <a:ext cx="9435737" cy="51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4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20" y="473846"/>
            <a:ext cx="10143235" cy="96704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ORGANIZATION’s DETAIL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34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9" y="2010632"/>
            <a:ext cx="7942216" cy="4493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4704" y="1179635"/>
            <a:ext cx="11132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details of Organization.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9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340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Navigate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your pipeline Logs to see the logs and agent output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image123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1782" y="1317342"/>
            <a:ext cx="925285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341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Open the RDP and browse deployed the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iis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website.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132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0971" y="1449770"/>
            <a:ext cx="9710057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8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342</a:t>
            </a:fld>
            <a:endParaRPr lang="en-US" noProof="0"/>
          </a:p>
        </p:txBody>
      </p:sp>
      <p:pic>
        <p:nvPicPr>
          <p:cNvPr id="4" name="image134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3221" y="1434908"/>
            <a:ext cx="9657806" cy="50945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616" y="588487"/>
            <a:ext cx="1189938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ASP.NET has deployed using the classic pipeline.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8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33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43689" y="3670662"/>
            <a:ext cx="5128686" cy="8436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MULTIPLE STAGES IN AZURE PIPELINE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24954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6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344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744583" y="1878546"/>
            <a:ext cx="7060286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create multiple stages in release (CD)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pipeline.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Set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triggers.</a:t>
            </a: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821906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7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345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From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within your release pipeline definition, select Add to add a stage.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Select New stage.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723" y="1986098"/>
            <a:ext cx="7056671" cy="42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6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346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Use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CustomTemplateDemo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and Click on Apply.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37" y="1558150"/>
            <a:ext cx="9557049" cy="41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1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347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Multiple stages can be added in the pipeline.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age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6914" y="1456301"/>
            <a:ext cx="8913222" cy="465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348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292616" y="588487"/>
            <a:ext cx="1189938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Navigate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your pipeline Logs to see the logs and agent output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7542" y="1660887"/>
            <a:ext cx="8795656" cy="45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46" y="483326"/>
            <a:ext cx="10143235" cy="96704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ORGANIZATION’s PROFILE 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35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3" y="1987613"/>
            <a:ext cx="9282012" cy="4397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4704" y="1179635"/>
            <a:ext cx="11132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Check the profile to view your organization.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46" y="483326"/>
            <a:ext cx="10143235" cy="96704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OVERVIEW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89168" y="2146682"/>
            <a:ext cx="9679576" cy="4238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704" y="1191090"/>
            <a:ext cx="111322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Overview of the Organization.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8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46" y="483326"/>
            <a:ext cx="10143235" cy="96704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PROJECTS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37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15293" y="2060877"/>
            <a:ext cx="9248502" cy="4468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704" y="1179635"/>
            <a:ext cx="111322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Efficient project management with customizable templates</a:t>
            </a:r>
            <a:r>
              <a:rPr lang="en-US" dirty="0"/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2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09" y="339635"/>
            <a:ext cx="10143235" cy="96704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BILLING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38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76103" y="1722180"/>
            <a:ext cx="9535885" cy="48072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704" y="891183"/>
            <a:ext cx="111322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Detailed usage analytics and cost management tools</a:t>
            </a:r>
            <a:r>
              <a:rPr lang="en-US" dirty="0"/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2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46" y="483326"/>
            <a:ext cx="10143235" cy="96704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USAGE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39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91789" y="2146682"/>
            <a:ext cx="8501742" cy="4238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704" y="1179635"/>
            <a:ext cx="111322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Monitor and analyze resource usage to make informed decisions.</a:t>
            </a:r>
          </a:p>
        </p:txBody>
      </p:sp>
    </p:spTree>
    <p:extLst>
      <p:ext uri="{BB962C8B-B14F-4D97-AF65-F5344CB8AC3E}">
        <p14:creationId xmlns:p14="http://schemas.microsoft.com/office/powerpoint/2010/main" val="244187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595745" y="1059940"/>
            <a:ext cx="3990108" cy="667391"/>
          </a:xfrm>
        </p:spPr>
        <p:txBody>
          <a:bodyPr/>
          <a:lstStyle/>
          <a:p>
            <a:pPr algn="ctr"/>
            <a:r>
              <a:rPr lang="en-US" dirty="0"/>
              <a:t>	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SDLC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23" name="TextBox 22"/>
          <p:cNvSpPr txBox="1"/>
          <p:nvPr/>
        </p:nvSpPr>
        <p:spPr>
          <a:xfrm>
            <a:off x="1246906" y="2002155"/>
            <a:ext cx="22305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Plan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Build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Test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1453" y="2036965"/>
            <a:ext cx="2230583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Deploy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Operate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Monitor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4" descr="Guide on Software Development Life Cycle | by Zuci Systems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76" y="1393636"/>
            <a:ext cx="3926508" cy="392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46" y="483326"/>
            <a:ext cx="10143235" cy="967047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EXTENSION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40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34" y="2010632"/>
            <a:ext cx="9164447" cy="4270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704" y="1179635"/>
            <a:ext cx="11132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Browse an extensive collection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extensions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for organizational needs</a:t>
            </a:r>
            <a:r>
              <a:rPr lang="en-US" dirty="0"/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46" y="418012"/>
            <a:ext cx="10143235" cy="967047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XTENSION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41417" y="2010632"/>
            <a:ext cx="8908868" cy="4374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704" y="1179635"/>
            <a:ext cx="111322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Find and integrate extensions seamlessly to enhance Azure DevOps capabilities</a:t>
            </a:r>
            <a:r>
              <a:rPr lang="en-US" dirty="0"/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4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6" y="2899954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PROJECTS IN AZURE DEVOPS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3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1098863" y="2359463"/>
            <a:ext cx="66831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a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project?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types of project we can create in Azure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DevOps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create a new project on Azure DevOps?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129216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44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A PROJECT?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2" y="1435333"/>
            <a:ext cx="10086109" cy="454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project is a place where actual complete product development is done by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team.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project provides a repository for source code and a place for a group of people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 plan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track progress, and collaborate on building software solutions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All the data related to a software is stored under a project.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45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A PROJECT?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2" y="1435333"/>
            <a:ext cx="10086109" cy="381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Each project must have an organization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project provides us all the main services of Azure DevOps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 Repo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Boards, Pipeline, Test plan, Artifacts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By default a team with same name (project) is created when we create a new project.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6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46</a:t>
            </a:fld>
            <a:endParaRPr lang="en-US" noProof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PROJECT TYPES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7614" y="1389613"/>
            <a:ext cx="10086109" cy="2333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Azure DevOps we can create two type of projects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Public projects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Private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2" name="Picture 2" descr="entering my information for the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0"/>
          <a:stretch/>
        </p:blipFill>
        <p:spPr bwMode="auto">
          <a:xfrm>
            <a:off x="4358550" y="3769305"/>
            <a:ext cx="6666502" cy="238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2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47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PUBLIC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5327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If we create a public project then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—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projects are visible to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everyone.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login is required to get access of public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project.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Each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public project has a unique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URL.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projects are mostly used for open source project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development.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create unlimited number of public projects under one or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more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14659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PRIVATE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457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If we create a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private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project then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—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Private projects are visible to limited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users.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User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must login into Azure DevOps to access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project.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Each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private project has a unique URL. 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Private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projects are mostly used for non public software development.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87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49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CREATE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8" y="1343893"/>
            <a:ext cx="10106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346" y="601232"/>
            <a:ext cx="8531891" cy="787200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SDLC WORKS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</a:t>
            </a:fld>
            <a:endParaRPr lang="en-US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1205346" y="1602086"/>
            <a:ext cx="2618507" cy="307749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31327" y="1645047"/>
            <a:ext cx="2632362" cy="304698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271163" y="1701864"/>
            <a:ext cx="2632362" cy="304698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37850" y="1813019"/>
            <a:ext cx="2230583" cy="158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Plan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sz="2400" dirty="0" smtClean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19251" y="1813019"/>
            <a:ext cx="2230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Code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Build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Test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21945" y="1813019"/>
            <a:ext cx="2230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Deploy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Operate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Monitor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1327" y="5078528"/>
            <a:ext cx="2618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Development Team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05346" y="5078528"/>
            <a:ext cx="2618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Business Team or PO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27982" y="5120093"/>
            <a:ext cx="2618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Operation 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65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CREATE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66" y="1496921"/>
            <a:ext cx="10019345" cy="476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7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51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CREATE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8" y="1439272"/>
            <a:ext cx="10321835" cy="52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6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52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MULTIPLE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Snagit_SNGOUT21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36" y="1343893"/>
            <a:ext cx="9680145" cy="492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1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53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OVERVIEW OF THE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06" y="1596526"/>
            <a:ext cx="96107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2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54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BOARDS OF THE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94" y="1618024"/>
            <a:ext cx="95821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REPOS RELATED TO 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656" y="1525361"/>
            <a:ext cx="95345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56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PIPELINE CREATED INSIDE PROJECT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569" y="1889622"/>
            <a:ext cx="8458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4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57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PROJECT SETTING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12" y="2011680"/>
            <a:ext cx="8305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PROJECT SETTING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Snagit_SNGOUT2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70" y="2012671"/>
            <a:ext cx="9099870" cy="43727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704" y="1179635"/>
            <a:ext cx="111322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At project setting you can change setting at General, Board, Repos, artifact level etc</a:t>
            </a:r>
            <a:r>
              <a:rPr lang="en-US" dirty="0" smtClean="0"/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9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6" y="2899954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SETUP TEAMS IN AZURE DEVOPS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9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88" y="2860766"/>
            <a:ext cx="10143235" cy="967047"/>
          </a:xfrm>
        </p:spPr>
        <p:txBody>
          <a:bodyPr/>
          <a:lstStyle/>
          <a:p>
            <a:pPr algn="ctr"/>
            <a:r>
              <a:rPr lang="en-US" sz="66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DEVOPS</a:t>
            </a:r>
            <a:endParaRPr lang="en-US" sz="66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3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60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1098863" y="2359463"/>
            <a:ext cx="6683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Introduction to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Team?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Invite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new member to work on project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Set member permission.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129216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69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61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A TEAM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379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team is a group of people who are responsible for the software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development.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team includes Developers, QA, Scrum master, PO, Person responsible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for deployment etc.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user must have Administrator level access to make changes in Team.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4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62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INVITE TEAMS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92" y="2243274"/>
            <a:ext cx="9882861" cy="3776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704" y="1192698"/>
            <a:ext cx="111322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Invite teams by clicking on Invite button for the particular project.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63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TEAM DETAILS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075112" y="2159567"/>
            <a:ext cx="8371114" cy="4137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4704" y="1343893"/>
            <a:ext cx="111322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team details.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77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64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ADD MULTILPLE TEAM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841863" y="2138768"/>
            <a:ext cx="8693923" cy="42466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704" y="1343893"/>
            <a:ext cx="111322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You can add multiple teams for the same project.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2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ADD MEMBERS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01" y="2213905"/>
            <a:ext cx="8324850" cy="4029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704" y="1343893"/>
            <a:ext cx="111322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You can add members in a teams for the project.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66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8" y="556693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ADD MEMBERS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4704" y="1343893"/>
            <a:ext cx="1113224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You can change user setting in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rganization setting &gt; Users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Snagit_SNGOUT2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50" y="2146904"/>
            <a:ext cx="9274631" cy="43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6" y="2899954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OF AZURE BOARD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27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68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1098863" y="2359463"/>
            <a:ext cx="6683108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a board in Azure DevOps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the use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boards?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will work on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board?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type of boards are available in Azure DevOps?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129216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08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69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A AZURE BOARDS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457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board is one of the main service of Azure DevOps which is used in a project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Track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work with Kanban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board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backlog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Team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dashboard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24442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23" name="TextBox 22"/>
          <p:cNvSpPr txBox="1"/>
          <p:nvPr/>
        </p:nvSpPr>
        <p:spPr>
          <a:xfrm>
            <a:off x="1149533" y="1709794"/>
            <a:ext cx="90608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DevOps is a combination of 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accent6"/>
                </a:solidFill>
              </a:rPr>
              <a:t>D</a:t>
            </a:r>
            <a:r>
              <a:rPr lang="en-US" sz="3200" dirty="0" smtClean="0"/>
              <a:t>evelopment</a:t>
            </a:r>
            <a:r>
              <a:rPr lang="en-US" sz="3200" dirty="0" smtClean="0">
                <a:solidFill>
                  <a:schemeClr val="accent6"/>
                </a:solidFill>
              </a:rPr>
              <a:t> + O</a:t>
            </a:r>
            <a:r>
              <a:rPr lang="en-US" sz="3200" dirty="0" smtClean="0"/>
              <a:t>peration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9533" y="513550"/>
            <a:ext cx="6148910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 smtClean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DEVOPS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95440" y="3522556"/>
            <a:ext cx="38570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accent6"/>
                </a:solidFill>
              </a:rPr>
              <a:t>DevOps</a:t>
            </a:r>
            <a:endParaRPr lang="en-US" sz="5400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7201" y="2017444"/>
            <a:ext cx="4378036" cy="24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0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A AZURE BOARDS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board provide drag and drop feature to update Kanban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board.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Azure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boards are fully compatible with scrum.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9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71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KANBAN BOARD EXAMPLE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4340" name="Picture 4" descr="Azure DevOps: Azure Boards + GitHub – Automation Pla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" r="1468" b="6633"/>
          <a:stretch/>
        </p:blipFill>
        <p:spPr bwMode="auto">
          <a:xfrm>
            <a:off x="1753190" y="1580605"/>
            <a:ext cx="9245736" cy="46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19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72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USE OF AZURE BOARDS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457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boards are useful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in:</a:t>
            </a:r>
          </a:p>
          <a:p>
            <a:pPr marL="800100" marR="5080" lvl="1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Managing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and tracking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work.</a:t>
            </a:r>
          </a:p>
          <a:p>
            <a:pPr marL="800100" marR="5080" lvl="1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provides a clear picture of work done/doing by team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member.</a:t>
            </a:r>
          </a:p>
          <a:p>
            <a:pPr marL="800100" marR="5080" lvl="1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You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give access of board to you stakeholder allow him to see the progress of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your development.</a:t>
            </a:r>
          </a:p>
          <a:p>
            <a:pPr marL="800100" marR="5080" lvl="1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You can manage scrum, sprint with azure boards.</a:t>
            </a:r>
          </a:p>
        </p:txBody>
      </p:sp>
    </p:spTree>
    <p:extLst>
      <p:ext uri="{BB962C8B-B14F-4D97-AF65-F5344CB8AC3E}">
        <p14:creationId xmlns:p14="http://schemas.microsoft.com/office/powerpoint/2010/main" val="402122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73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USE OF AZURE BOARDS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308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Azure boards are useful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in:</a:t>
            </a:r>
          </a:p>
          <a:p>
            <a:pPr marL="800100" marR="5080" lvl="1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Manage your product backlog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800100" marR="5080" lvl="1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Get different type of reports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800100" marR="5080" lvl="1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And lots other that we will learn when we will work on boards.</a:t>
            </a:r>
          </a:p>
        </p:txBody>
      </p:sp>
    </p:spTree>
    <p:extLst>
      <p:ext uri="{BB962C8B-B14F-4D97-AF65-F5344CB8AC3E}">
        <p14:creationId xmlns:p14="http://schemas.microsoft.com/office/powerpoint/2010/main" val="33361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74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 WILL WORK ON AZURE BOARD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530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Team.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Development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team will work on managing their work (task, stories, bug etc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..).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will work to manage the backlog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Stakeholder will work to see the status of what team is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doing.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Scrum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master will work on azure board to get different types of reports and to seethe progress of team.</a:t>
            </a:r>
          </a:p>
        </p:txBody>
      </p:sp>
    </p:spTree>
    <p:extLst>
      <p:ext uri="{BB962C8B-B14F-4D97-AF65-F5344CB8AC3E}">
        <p14:creationId xmlns:p14="http://schemas.microsoft.com/office/powerpoint/2010/main" val="28816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AZURE BOARD TYPES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2333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There are four type of work item process while creating a new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project.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type of board depends on these work item process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Each type provide different types of work item and work flow.</a:t>
            </a:r>
          </a:p>
        </p:txBody>
      </p:sp>
    </p:spTree>
    <p:extLst>
      <p:ext uri="{BB962C8B-B14F-4D97-AF65-F5344CB8AC3E}">
        <p14:creationId xmlns:p14="http://schemas.microsoft.com/office/powerpoint/2010/main" val="321365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76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AZURE BOARD TYPES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Snagit_SNGOUT20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10" y="1187138"/>
            <a:ext cx="11082338" cy="50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6" y="2899954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AZURE BOARD BASICS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2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78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1164177" y="1595021"/>
            <a:ext cx="7124017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What is work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item?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type of work items are available in Azure board with basic process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Introduction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Kanban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board.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Create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work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item.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Update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work item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status.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Add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task to an issue.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7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79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A WORK ITEM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5327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work item is a unit (small or large) of work which has several characteristics and is apart of your product development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Characteristics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—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Title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Description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Assigned To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Completed By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172526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46218" y="702705"/>
            <a:ext cx="6148910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DEVOPS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1381" y="1343893"/>
            <a:ext cx="100861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DevOps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the culture or practice which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fill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gap between development and Operation team.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Both the teams work together in entire SDLC to ensure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quality of product, ability of product to work in different department.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Lots of tools are available in the market to automate the process.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DevOps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help us to run the lifecycle on each commit or particular interval by using automated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3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A WORK ITEM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383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Example-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Epic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User Story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Bug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Improvement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2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81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IN AZURE BOARDS (BASIC)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4" y="1389613"/>
            <a:ext cx="10086109" cy="308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There are three work items in Azure board with basic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process.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Epic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Issue</a:t>
            </a:r>
          </a:p>
          <a:p>
            <a:pPr marL="1257300" marR="5080" lvl="2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Task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 descr="About work items and work item types - Azure Boards | Microsoft Lear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30" y="2665911"/>
            <a:ext cx="3908244" cy="2245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23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82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80156" y="399938"/>
            <a:ext cx="996102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A WORK ITEM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0156" y="1572493"/>
            <a:ext cx="10086109" cy="3995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smtClean="0">
                <a:solidFill>
                  <a:schemeClr val="accent6">
                    <a:lumMod val="75000"/>
                  </a:schemeClr>
                </a:solidFill>
              </a:rPr>
              <a:t>Epic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Represents a big piece of work.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Breaks down into smaller tasks or user stories.</a:t>
            </a:r>
          </a:p>
          <a:p>
            <a:pPr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Issue :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Generic term for a problem, task, enhancement, or bug.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Tracked in Azure DevOps Boards.</a:t>
            </a:r>
          </a:p>
          <a:p>
            <a:pPr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Task :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small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unit of work contributing to a user story or Epic.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Helps in detailed tracking and assignment.</a:t>
            </a:r>
          </a:p>
        </p:txBody>
      </p:sp>
    </p:spTree>
    <p:extLst>
      <p:ext uri="{BB962C8B-B14F-4D97-AF65-F5344CB8AC3E}">
        <p14:creationId xmlns:p14="http://schemas.microsoft.com/office/powerpoint/2010/main" val="197835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83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ITEMS: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6802" y="1376550"/>
            <a:ext cx="1008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piece of work, like a task or user story.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Contains details about the work to be done.</a:t>
            </a:r>
          </a:p>
        </p:txBody>
      </p:sp>
      <p:pic>
        <p:nvPicPr>
          <p:cNvPr id="6" name="Snagit_SNGOUT2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26" y="2642470"/>
            <a:ext cx="8478043" cy="40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3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84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WORKFLOW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6802" y="1376550"/>
            <a:ext cx="10086109" cy="307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Work flow is the process of updating work item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progress.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very basic work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flow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TODO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 Progress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-&gt; Done</a:t>
            </a:r>
          </a:p>
        </p:txBody>
      </p:sp>
      <p:pic>
        <p:nvPicPr>
          <p:cNvPr id="5" name="Picture 4" descr="About work items and work item types - Azure Boards | Microsoft Lear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58" y="2493824"/>
            <a:ext cx="2573382" cy="3763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03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KANBAN BOARD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6802" y="1376550"/>
            <a:ext cx="10086109" cy="307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Work flow is the process of updating work item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progress.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very basic work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flow</a:t>
            </a:r>
          </a:p>
          <a:p>
            <a:pPr marL="342900" marR="5080" indent="-34290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TODO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 Progress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-&gt; Done</a:t>
            </a:r>
          </a:p>
        </p:txBody>
      </p:sp>
      <p:pic>
        <p:nvPicPr>
          <p:cNvPr id="5" name="Picture 4" descr="About work items and work item types - Azure Boards | Microsoft Lear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58" y="2493824"/>
            <a:ext cx="2573382" cy="3763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43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86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BOARD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6327" y="1200201"/>
            <a:ext cx="1008610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Visualizes and manages work items.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Helps track progress and prioritize tasks.</a:t>
            </a:r>
          </a:p>
        </p:txBody>
      </p:sp>
      <p:pic>
        <p:nvPicPr>
          <p:cNvPr id="2" name="Snagit_SNGOUT21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69" y="2343271"/>
            <a:ext cx="9522824" cy="44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87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BOARD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6801" y="1200201"/>
            <a:ext cx="1008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Easily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allocate work to your team members and report issues related to specific tasks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3" name="Snagit_SNGOUT21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53" y="2519620"/>
            <a:ext cx="8743406" cy="41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BOARD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6801" y="1200201"/>
            <a:ext cx="1008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You can add multiple task related to specific issue and assigned to team member.</a:t>
            </a:r>
          </a:p>
        </p:txBody>
      </p:sp>
      <p:pic>
        <p:nvPicPr>
          <p:cNvPr id="2" name="Snagit_SNGOUT2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00" y="2400530"/>
            <a:ext cx="9190310" cy="43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89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BACKLOGS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6801" y="1216864"/>
            <a:ext cx="1008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Backlog tab prominently showcases high-priority issues and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tasks assigned to team.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Snagit_SNGOUT20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65" y="2413161"/>
            <a:ext cx="8939349" cy="426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7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59" y="556693"/>
            <a:ext cx="9222378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 SHOULD LEARN DEVOPS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073" y="1343893"/>
            <a:ext cx="10086109" cy="5091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Each person who is working in a software development team. </a:t>
            </a:r>
          </a:p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Developers, Testers, PO, Scrum master etc...</a:t>
            </a:r>
          </a:p>
          <a:p>
            <a:pPr marL="342900" marR="4969510" indent="-342900">
              <a:lnSpc>
                <a:spcPct val="150000"/>
              </a:lnSpc>
              <a:spcBef>
                <a:spcPts val="25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Operations team</a:t>
            </a:r>
          </a:p>
          <a:p>
            <a:pPr marL="342900" marR="4969510" indent="-342900">
              <a:lnSpc>
                <a:spcPct val="150000"/>
              </a:lnSpc>
              <a:spcBef>
                <a:spcPts val="25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Individual developers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Freelancers</a:t>
            </a:r>
          </a:p>
          <a:p>
            <a:pPr marL="342900" marR="4969510" indent="-342900">
              <a:lnSpc>
                <a:spcPct val="150000"/>
              </a:lnSpc>
              <a:spcBef>
                <a:spcPts val="25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Management</a:t>
            </a:r>
          </a:p>
          <a:p>
            <a:pPr marL="342900" marR="4969510" indent="-342900">
              <a:lnSpc>
                <a:spcPct val="150000"/>
              </a:lnSpc>
              <a:spcBef>
                <a:spcPts val="25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Client</a:t>
            </a:r>
          </a:p>
          <a:p>
            <a:pPr marL="342900" marR="4969510" indent="-342900">
              <a:lnSpc>
                <a:spcPct val="150000"/>
              </a:lnSpc>
              <a:spcBef>
                <a:spcPts val="25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 who is related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 development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of something in any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way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6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90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SPRINTS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6801" y="1216864"/>
            <a:ext cx="1008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purpose of sprint planning is to define what can be delivered in the sprint and how that work will be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achieved.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Snagit_SNGOUT21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55" y="2489728"/>
            <a:ext cx="8778688" cy="41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91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SPRINTS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6801" y="1216864"/>
            <a:ext cx="10565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You can include new columns by choosing "Column option” to adjust the board to match project needs for better tracking of progress stages.</a:t>
            </a:r>
          </a:p>
        </p:txBody>
      </p:sp>
      <p:pic>
        <p:nvPicPr>
          <p:cNvPr id="3" name="Snagit_SNGOUT21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91" y="2185497"/>
            <a:ext cx="9114903" cy="434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92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SPRINTS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Snagit_SNGOUT21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2" y="1319462"/>
            <a:ext cx="10932114" cy="52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93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QUERIES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6801" y="1216864"/>
            <a:ext cx="1008610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Work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item queries generate lists of work items based on the filter criteria provided by you.</a:t>
            </a:r>
          </a:p>
        </p:txBody>
      </p:sp>
      <p:pic>
        <p:nvPicPr>
          <p:cNvPr id="2" name="Snagit_SNGOUT20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2" y="2469193"/>
            <a:ext cx="8821778" cy="420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94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289995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DELIEVERY PALN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882" y="942544"/>
            <a:ext cx="1008610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Delivery Plans provides a calendar view of multiple backlogs, teams, and team backlogs from different projects.</a:t>
            </a:r>
          </a:p>
        </p:txBody>
      </p:sp>
      <p:pic>
        <p:nvPicPr>
          <p:cNvPr id="3" name="Snagit_SNGOUT20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1" y="2283402"/>
            <a:ext cx="8915990" cy="42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9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95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ANALYTICAL VIEW 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2" y="1200201"/>
            <a:ext cx="1008610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Analytical view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Provides data-driven insights.</a:t>
            </a:r>
          </a:p>
        </p:txBody>
      </p:sp>
      <p:pic>
        <p:nvPicPr>
          <p:cNvPr id="4" name="Snagit_SNGOUT20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26" y="1849644"/>
            <a:ext cx="10151422" cy="48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781308" y="-24312"/>
            <a:ext cx="2038492" cy="189467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861" y="1870364"/>
            <a:ext cx="4099187" cy="1039350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LECTURE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01356" y="2899954"/>
            <a:ext cx="5053453" cy="15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WORK ITEMS IN DETAIL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921" y="149531"/>
            <a:ext cx="1596142" cy="1596142"/>
          </a:xfrm>
          <a:prstGeom prst="rect">
            <a:avLst/>
          </a:prstGeom>
        </p:spPr>
      </p:pic>
      <p:pic>
        <p:nvPicPr>
          <p:cNvPr id="1026" name="Picture 2" descr="Azure DevOp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43" y="1518198"/>
            <a:ext cx="3696788" cy="3696788"/>
          </a:xfrm>
          <a:prstGeom prst="ellipse">
            <a:avLst/>
          </a:prstGeom>
          <a:ln w="190500" cap="rnd">
            <a:solidFill>
              <a:schemeClr val="accent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12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97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1164178" y="1878546"/>
            <a:ext cx="7124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Create a new work item on azure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board.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fields are available in a work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item.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 add attachment to an work item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How to see history of work item?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19"/>
          <p:cNvSpPr>
            <a:spLocks noGrp="1"/>
          </p:cNvSpPr>
          <p:nvPr>
            <p:ph type="title"/>
          </p:nvPr>
        </p:nvSpPr>
        <p:spPr>
          <a:xfrm>
            <a:off x="0" y="743529"/>
            <a:ext cx="7671998" cy="93959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WILL LEARN</a:t>
            </a:r>
          </a:p>
        </p:txBody>
      </p:sp>
      <p:pic>
        <p:nvPicPr>
          <p:cNvPr id="3078" name="Picture 6" descr="Red question mark on human illustration, Question mark 3D computer graphics  Animation, thinking man, 3D Computer Graphics, text, people png | PNGW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5" y="1878546"/>
            <a:ext cx="3100243" cy="31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17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98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1703" y="413001"/>
            <a:ext cx="10940733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ITEMS FIELDS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6801" y="1216864"/>
            <a:ext cx="10086109" cy="176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Following fields are available in a work item-</a:t>
            </a:r>
          </a:p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Title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Enter a description of 255 characters or less. You can always modify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title later.</a:t>
            </a:r>
          </a:p>
        </p:txBody>
      </p:sp>
      <p:pic>
        <p:nvPicPr>
          <p:cNvPr id="2" name="Snagit_SNGOUT20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91" y="2946158"/>
            <a:ext cx="7216643" cy="34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99</a:t>
            </a:fld>
            <a:endParaRPr lang="en-US" noProof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43184"/>
            <a:ext cx="12191999" cy="7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ASSIGN TO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68" y="971634"/>
            <a:ext cx="1110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Assigned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— Assign the work item to the team member responsible for performing the work.</a:t>
            </a:r>
          </a:p>
        </p:txBody>
      </p:sp>
      <p:pic>
        <p:nvPicPr>
          <p:cNvPr id="5" name="Snagit_SNGOUT2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74" y="2171963"/>
            <a:ext cx="8574449" cy="408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247F30-5811-40C0-99EC-CF53200590BE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0</TotalTime>
  <Words>8327</Words>
  <Application>Microsoft Office PowerPoint</Application>
  <PresentationFormat>Widescreen</PresentationFormat>
  <Paragraphs>1556</Paragraphs>
  <Slides>348</Slides>
  <Notes>293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348</vt:i4>
      </vt:variant>
    </vt:vector>
  </HeadingPairs>
  <TitlesOfParts>
    <vt:vector size="355" baseType="lpstr">
      <vt:lpstr>Arial</vt:lpstr>
      <vt:lpstr>Arial Black</vt:lpstr>
      <vt:lpstr>Calibri</vt:lpstr>
      <vt:lpstr>Corbel</vt:lpstr>
      <vt:lpstr>Times New Roman</vt:lpstr>
      <vt:lpstr>Wingdings</vt:lpstr>
      <vt:lpstr>Office Theme</vt:lpstr>
      <vt:lpstr>LECTURE 1</vt:lpstr>
      <vt:lpstr> WHAT WILL LEARN</vt:lpstr>
      <vt:lpstr>HOW SOFTWARE DEVELOPMNET LIFECYCLE WORKS</vt:lpstr>
      <vt:lpstr> SDLC</vt:lpstr>
      <vt:lpstr>HOW SDLC WORKS</vt:lpstr>
      <vt:lpstr>WHAT IS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3</vt:lpstr>
      <vt:lpstr> WHAT WILL LEARN</vt:lpstr>
      <vt:lpstr> AZURE DEVOPS PORTAL</vt:lpstr>
      <vt:lpstr> AZURE BOARD</vt:lpstr>
      <vt:lpstr> AZURE PIPELINE</vt:lpstr>
      <vt:lpstr> AZURE REPOS</vt:lpstr>
      <vt:lpstr> AZURE TEST PLAN</vt:lpstr>
      <vt:lpstr> AZURE ARTIFACT</vt:lpstr>
      <vt:lpstr>LECTURE 4</vt:lpstr>
      <vt:lpstr> WHAT WILL LEARN</vt:lpstr>
      <vt:lpstr>ORGANIZATION</vt:lpstr>
      <vt:lpstr>PowerPoint Presentation</vt:lpstr>
      <vt:lpstr>PowerPoint Presentation</vt:lpstr>
      <vt:lpstr>ORGANIZATION</vt:lpstr>
      <vt:lpstr>ORGANIZATION’s DETAIL</vt:lpstr>
      <vt:lpstr>ORGANIZATION’s PROFILE </vt:lpstr>
      <vt:lpstr>OVERVIEW</vt:lpstr>
      <vt:lpstr>PROJECTS</vt:lpstr>
      <vt:lpstr>BILLING</vt:lpstr>
      <vt:lpstr>USAGE</vt:lpstr>
      <vt:lpstr>EXTENSION</vt:lpstr>
      <vt:lpstr>EXTENSION</vt:lpstr>
      <vt:lpstr>LECTURE 5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6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7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8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9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10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11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12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13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14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15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16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17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18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19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20</vt:lpstr>
      <vt:lpstr> WHAT WILL LEARN</vt:lpstr>
      <vt:lpstr>PowerPoint Presentation</vt:lpstr>
      <vt:lpstr>PowerPoint Presentation</vt:lpstr>
      <vt:lpstr>PowerPoint Presentation</vt:lpstr>
      <vt:lpstr>PowerPoint Presentation</vt:lpstr>
      <vt:lpstr>LECTURE 21</vt:lpstr>
      <vt:lpstr> WHAT WILL LEARN</vt:lpstr>
      <vt:lpstr>PowerPoint Presentation</vt:lpstr>
      <vt:lpstr>PowerPoint Presentation</vt:lpstr>
      <vt:lpstr>PowerPoint Presentation</vt:lpstr>
      <vt:lpstr>PowerPoint Presentation</vt:lpstr>
      <vt:lpstr>LECTURE 22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23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24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25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26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27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28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31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32</vt:lpstr>
      <vt:lpstr> WHAT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33</vt:lpstr>
      <vt:lpstr> WHAT WILL LEARN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2023-11-05T18:14:46Z</dcterms:created>
  <dcterms:modified xsi:type="dcterms:W3CDTF">2023-12-18T19:27:07Z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